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</p:sldMasterIdLst>
  <p:notesMasterIdLst>
    <p:notesMasterId r:id="rId47"/>
  </p:notesMasterIdLst>
  <p:sldIdLst>
    <p:sldId id="704" r:id="rId2"/>
    <p:sldId id="456" r:id="rId3"/>
    <p:sldId id="457" r:id="rId4"/>
    <p:sldId id="491" r:id="rId5"/>
    <p:sldId id="564" r:id="rId6"/>
    <p:sldId id="567" r:id="rId7"/>
    <p:sldId id="566" r:id="rId8"/>
    <p:sldId id="487" r:id="rId9"/>
    <p:sldId id="568" r:id="rId10"/>
    <p:sldId id="559" r:id="rId11"/>
    <p:sldId id="488" r:id="rId12"/>
    <p:sldId id="561" r:id="rId13"/>
    <p:sldId id="560" r:id="rId14"/>
    <p:sldId id="565" r:id="rId15"/>
    <p:sldId id="573" r:id="rId16"/>
    <p:sldId id="575" r:id="rId17"/>
    <p:sldId id="576" r:id="rId18"/>
    <p:sldId id="577" r:id="rId19"/>
    <p:sldId id="578" r:id="rId20"/>
    <p:sldId id="570" r:id="rId21"/>
    <p:sldId id="535" r:id="rId22"/>
    <p:sldId id="579" r:id="rId23"/>
    <p:sldId id="580" r:id="rId24"/>
    <p:sldId id="562" r:id="rId25"/>
    <p:sldId id="581" r:id="rId26"/>
    <p:sldId id="585" r:id="rId27"/>
    <p:sldId id="583" r:id="rId28"/>
    <p:sldId id="584" r:id="rId29"/>
    <p:sldId id="586" r:id="rId30"/>
    <p:sldId id="587" r:id="rId31"/>
    <p:sldId id="591" r:id="rId32"/>
    <p:sldId id="592" r:id="rId33"/>
    <p:sldId id="590" r:id="rId34"/>
    <p:sldId id="602" r:id="rId35"/>
    <p:sldId id="593" r:id="rId36"/>
    <p:sldId id="594" r:id="rId37"/>
    <p:sldId id="596" r:id="rId38"/>
    <p:sldId id="589" r:id="rId39"/>
    <p:sldId id="595" r:id="rId40"/>
    <p:sldId id="601" r:id="rId41"/>
    <p:sldId id="599" r:id="rId42"/>
    <p:sldId id="597" r:id="rId43"/>
    <p:sldId id="588" r:id="rId44"/>
    <p:sldId id="600" r:id="rId45"/>
    <p:sldId id="598" r:id="rId46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9C3"/>
    <a:srgbClr val="AACD6E"/>
    <a:srgbClr val="FADC11"/>
    <a:srgbClr val="FAE111"/>
    <a:srgbClr val="FAE622"/>
    <a:srgbClr val="C7D5E9"/>
    <a:srgbClr val="FFC099"/>
    <a:srgbClr val="C8B7F8"/>
    <a:srgbClr val="FDA8C4"/>
    <a:srgbClr val="FFDC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8F36-159D-8D08-00BF-7AB18CE4FC38}" v="681" dt="2022-06-01T17:18:07.813"/>
    <p1510:client id="{3C21BBEA-395A-416C-CD9B-F52065E289CF}" v="1179" dt="2022-06-01T12:31:30.403"/>
    <p1510:client id="{669C37E3-2362-EA0F-3C43-FE00C40B2DFE}" v="5" dt="2022-06-01T17:25:21.250"/>
    <p1510:client id="{7345CEB2-FD75-A12A-7CAC-5138BD1419EB}" v="4328" dt="2022-06-03T09:25:21.858"/>
    <p1510:client id="{78CCAD76-0DBD-20CD-4C89-CCE3CEECE064}" v="806" dt="2022-06-03T09:45:29.527"/>
    <p1510:client id="{A90F006E-622E-10F0-3CDC-FA792FF668D3}" v="652" dt="2022-05-31T14:09:07.740"/>
    <p1510:client id="{BB7A92DF-0D3E-C504-3874-6377DF88BB2A}" v="15" dt="2022-06-01T09:09:09.040"/>
    <p1510:client id="{CD3E0ED9-80E0-9331-F3A9-CF13A13779C4}" v="121" dt="2022-05-31T12:52:31.637"/>
    <p1510:client id="{FABA5720-6540-DBA9-EE8C-3249E9728E7F}" v="27" dt="2022-05-31T12:54:57.076"/>
    <p1510:client id="{FBF705A1-082F-C61B-F52F-C626013CFB45}" v="1" dt="2022-06-03T16:06:52.888"/>
    <p1510:client id="{FD8238DF-B1CE-8B8D-3EA9-692866805C0C}" v="3847" dt="2022-06-01T09:03:30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76" d="100"/>
          <a:sy n="76" d="100"/>
        </p:scale>
        <p:origin x="702" y="114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19.11.2023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otify/luigi" TargetMode="External"/><Relationship Id="rId2" Type="http://schemas.openxmlformats.org/officeDocument/2006/relationships/hyperlink" Target="https://oozie.apache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rflow.apache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0%D0%B2%D1%82%D0%BE%D0%BC%D0%B0%D1%82%D0%B8%D0%B7%D0%B0%D1%86%D0%B8%D1%8F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6ipydgZRn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irflow.apache.org/docs/apache-airflow/stable/concepts/dags.html#default-arguments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2edNXaChyU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irflow.apache.org/docs/apache-airflow/1.10.6/macros.html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FQ0KPaDIT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D766B-6F6D-3538-4F25-F8405D4A3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155" y="3718016"/>
            <a:ext cx="12584113" cy="3536042"/>
          </a:xfrm>
        </p:spPr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Автоматизацияа</a:t>
            </a:r>
            <a:r>
              <a:rPr lang="ru-RU" dirty="0">
                <a:ea typeface="+mj-lt"/>
                <a:cs typeface="+mj-lt"/>
              </a:rPr>
              <a:t> аналитики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4D79EFE-4112-9CB3-6FCE-6339EBF83DF5}"/>
              </a:ext>
            </a:extLst>
          </p:cNvPr>
          <p:cNvSpPr txBox="1">
            <a:spLocks/>
          </p:cNvSpPr>
          <p:nvPr/>
        </p:nvSpPr>
        <p:spPr>
          <a:xfrm>
            <a:off x="2412000" y="6224400"/>
            <a:ext cx="12550188" cy="13799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Кирилл Кочнев</a:t>
            </a:r>
            <a:endParaRPr lang="ru-RU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88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1345" y="3054367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Зачем нужна автоматизация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err="1"/>
              <a:t>Bиды</a:t>
            </a:r>
            <a:r>
              <a:rPr lang="ru-RU" sz="3200"/>
              <a:t> архитектур</a:t>
            </a:r>
            <a:endParaRPr lang="ru-RU">
              <a:solidFill>
                <a:srgbClr val="000000"/>
              </a:solidFill>
              <a:cs typeface="Arial" panose="020B0604020202020204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Системы автоматизации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err="1">
                <a:solidFill>
                  <a:schemeClr val="bg1"/>
                </a:solidFill>
                <a:ea typeface="+mn-lt"/>
                <a:cs typeface="+mn-lt"/>
              </a:rPr>
              <a:t>Airflow</a:t>
            </a:r>
            <a:endParaRPr lang="ru-RU" err="1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2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2 вида архитектур обработки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 err="1"/>
              <a:t>Batching</a:t>
            </a:r>
            <a:r>
              <a:rPr lang="ru-RU" b="1"/>
              <a:t> (Пакетная обработка)</a:t>
            </a:r>
            <a:endParaRPr lang="ru-RU" b="1" err="1">
              <a:cs typeface="Arial"/>
            </a:endParaRPr>
          </a:p>
          <a:p>
            <a:pPr marL="575945" lvl="7" indent="-539750"/>
            <a:r>
              <a:rPr lang="ru-RU"/>
              <a:t>Обработка данных непересекающимися блоками - т.н. «</a:t>
            </a:r>
            <a:r>
              <a:rPr lang="ru-RU" b="1" err="1"/>
              <a:t>батчами</a:t>
            </a:r>
            <a:r>
              <a:rPr lang="ru-RU"/>
              <a:t>»</a:t>
            </a:r>
            <a:r>
              <a:rPr lang="ru-RU" b="1"/>
              <a:t>.</a:t>
            </a:r>
            <a:endParaRPr lang="ru-RU" b="1">
              <a:cs typeface="Arial"/>
            </a:endParaRPr>
          </a:p>
          <a:p>
            <a:pPr marL="575945" lvl="7" indent="-539750"/>
            <a:r>
              <a:rPr lang="ru-RU"/>
              <a:t>В большинстве случае блоки разбиваются именно по времени.</a:t>
            </a:r>
            <a:endParaRPr lang="ru-RU">
              <a:cs typeface="Arial"/>
            </a:endParaRPr>
          </a:p>
          <a:p>
            <a:pPr marL="575945" lvl="7" indent="-539750"/>
            <a:r>
              <a:rPr lang="ru-RU">
                <a:cs typeface="Arial"/>
              </a:rPr>
              <a:t>Простой процессинг (в том числе удаление/изменение) и хорошая производительность.</a:t>
            </a:r>
          </a:p>
          <a:p>
            <a:pPr marL="575945" lvl="7" indent="-539750"/>
            <a:r>
              <a:rPr lang="ru-RU">
                <a:cs typeface="Arial"/>
              </a:rPr>
              <a:t>Самый</a:t>
            </a:r>
            <a:r>
              <a:rPr lang="ru-RU"/>
              <a:t> главный минус - лаг в данных. Также, нагрузки на инфраструктуру получаются пиковые.</a:t>
            </a: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 err="1"/>
              <a:t>Streaming</a:t>
            </a:r>
            <a:r>
              <a:rPr lang="ru-RU" b="1"/>
              <a:t> (Потоковая обработка)</a:t>
            </a:r>
            <a:endParaRPr lang="ru-RU" err="1"/>
          </a:p>
          <a:p>
            <a:pPr marL="575945" lvl="7" indent="-539750"/>
            <a:r>
              <a:rPr lang="ru-RU"/>
              <a:t>Обработка данных в реальном времени. </a:t>
            </a:r>
            <a:endParaRPr lang="ru-RU">
              <a:cs typeface="Arial"/>
            </a:endParaRPr>
          </a:p>
          <a:p>
            <a:pPr marL="575945" lvl="7" indent="-539750"/>
            <a:r>
              <a:rPr lang="ru-RU">
                <a:cs typeface="Arial"/>
              </a:rPr>
              <a:t>Исключает недостатки пакетной обработки</a:t>
            </a:r>
          </a:p>
          <a:p>
            <a:pPr marL="575945" lvl="7" indent="-539750"/>
            <a:r>
              <a:rPr lang="ru-RU">
                <a:cs typeface="Arial"/>
              </a:rPr>
              <a:t>Требует сложного процессинга и специальных инструментов (не SQL, например очереди сообщений).</a:t>
            </a:r>
          </a:p>
          <a:p>
            <a:pPr marL="575945" lvl="7" indent="-539750"/>
            <a:r>
              <a:rPr lang="ru-RU">
                <a:cs typeface="Arial"/>
              </a:rPr>
              <a:t>Не все алгоритмы можно посчитать (подсчет уникального кол-во пользователей)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5" name="Рисунок 12">
            <a:extLst>
              <a:ext uri="{FF2B5EF4-FFF2-40B4-BE49-F238E27FC236}">
                <a16:creationId xmlns:a16="http://schemas.microsoft.com/office/drawing/2014/main" id="{A3A372EA-AE30-6FEA-3B55-7D5F3809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71" y="5726589"/>
            <a:ext cx="6408237" cy="2270648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E9775066-0F77-955B-7E86-8BAEA528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071" y="5727855"/>
            <a:ext cx="5506212" cy="22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Архитектуры для аналитических задач</a:t>
            </a: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5F7BE56-1052-2A9E-E780-900EF705E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308" y="2299982"/>
            <a:ext cx="5755833" cy="3301088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69FD755A-0FD3-C7B2-FD35-8C2A435D2AEF}"/>
              </a:ext>
            </a:extLst>
          </p:cNvPr>
          <p:cNvSpPr txBox="1">
            <a:spLocks/>
          </p:cNvSpPr>
          <p:nvPr/>
        </p:nvSpPr>
        <p:spPr>
          <a:xfrm>
            <a:off x="1081088" y="2298700"/>
            <a:ext cx="8385280" cy="575918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>
                <a:cs typeface="Mangal"/>
              </a:rPr>
              <a:t>В </a:t>
            </a:r>
            <a:r>
              <a:rPr lang="mr-IN" err="1">
                <a:cs typeface="Mangal"/>
              </a:rPr>
              <a:t>настроящий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момент</a:t>
            </a:r>
            <a:r>
              <a:rPr lang="mr-IN">
                <a:cs typeface="Mangal"/>
              </a:rPr>
              <a:t> DE </a:t>
            </a:r>
            <a:r>
              <a:rPr lang="mr-IN" err="1">
                <a:cs typeface="Mangal"/>
              </a:rPr>
              <a:t>стремятся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использовать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комбинированные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архитектуры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например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лямбда</a:t>
            </a:r>
            <a:r>
              <a:rPr lang="mr-IN" b="1">
                <a:cs typeface="Mangal"/>
              </a:rPr>
              <a:t> </a:t>
            </a:r>
            <a:r>
              <a:rPr lang="mr-IN" err="1">
                <a:cs typeface="Mangal"/>
              </a:rPr>
              <a:t>или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каппа</a:t>
            </a:r>
            <a:r>
              <a:rPr lang="mr-IN">
                <a:cs typeface="Mangal"/>
              </a:rPr>
              <a:t>), </a:t>
            </a:r>
            <a:r>
              <a:rPr lang="mr-IN" err="1">
                <a:cs typeface="Mangal"/>
              </a:rPr>
              <a:t>поскольку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они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нивелируют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недостатки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Однако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этого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требуются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фрейморки</a:t>
            </a:r>
            <a:r>
              <a:rPr lang="mr-IN">
                <a:cs typeface="Mangal"/>
              </a:rPr>
              <a:t> с </a:t>
            </a:r>
            <a:r>
              <a:rPr lang="mr-IN" err="1">
                <a:cs typeface="Mangal"/>
              </a:rPr>
              <a:t>высоким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порогом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входа</a:t>
            </a:r>
            <a:r>
              <a:rPr lang="mr-IN">
                <a:cs typeface="Mangal"/>
              </a:rPr>
              <a:t> (</a:t>
            </a:r>
            <a:r>
              <a:rPr lang="mr-IN" b="1" err="1">
                <a:cs typeface="Mangal"/>
              </a:rPr>
              <a:t>Spark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Streaming</a:t>
            </a:r>
            <a:r>
              <a:rPr lang="mr-IN">
                <a:cs typeface="Mangal"/>
              </a:rPr>
              <a:t>, </a:t>
            </a:r>
            <a:r>
              <a:rPr lang="mr-IN" b="1" err="1">
                <a:cs typeface="Mangal"/>
              </a:rPr>
              <a:t>Apache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Beam</a:t>
            </a:r>
            <a:r>
              <a:rPr lang="mr-IN">
                <a:cs typeface="Mangal"/>
              </a:rPr>
              <a:t>) и </a:t>
            </a:r>
            <a:r>
              <a:rPr lang="mr-IN" err="1">
                <a:cs typeface="Mangal"/>
              </a:rPr>
              <a:t>которыми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не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пользуются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продуктовые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аналитики</a:t>
            </a:r>
            <a:r>
              <a:rPr lang="mr-IN">
                <a:cs typeface="Mangal"/>
              </a:rPr>
              <a:t>.</a:t>
            </a:r>
            <a:endParaRPr lang="mr-IN" err="1">
              <a:cs typeface="Mangal" panose="02040503050203030202" pitchFamily="18" charset="0"/>
            </a:endParaRP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Поэтому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обычно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компаниях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есть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несколько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уровней</a:t>
            </a:r>
            <a:r>
              <a:rPr lang="mr-IN">
                <a:cs typeface="Mangal"/>
              </a:rPr>
              <a:t>: </a:t>
            </a:r>
            <a:r>
              <a:rPr lang="mr-IN" err="1">
                <a:cs typeface="Mangal"/>
              </a:rPr>
              <a:t>низкоуровневый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около-реалтайм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</a:t>
            </a:r>
            <a:r>
              <a:rPr lang="mr-IN">
                <a:cs typeface="Mangal"/>
              </a:rPr>
              <a:t> DE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основных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витрин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отчетов</a:t>
            </a:r>
            <a:r>
              <a:rPr lang="mr-IN">
                <a:cs typeface="Mangal"/>
              </a:rPr>
              <a:t>, и </a:t>
            </a:r>
            <a:r>
              <a:rPr lang="mr-IN" err="1">
                <a:cs typeface="Mangal"/>
              </a:rPr>
              <a:t>поверх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него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батчевый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аналитиков</a:t>
            </a:r>
            <a:r>
              <a:rPr lang="mr-IN">
                <a:cs typeface="Mang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72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1345" y="4179319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Зачем нужна автоматизация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Виды архитектур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cs typeface="Arial"/>
              </a:rPr>
              <a:t>Системы автоматизации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rgbClr val="000000"/>
              </a:solidFill>
              <a:cs typeface="Arial"/>
            </a:endParaRPr>
          </a:p>
          <a:p>
            <a:r>
              <a:rPr lang="ru-RU" sz="3200" err="1">
                <a:solidFill>
                  <a:schemeClr val="bg1"/>
                </a:solidFill>
                <a:ea typeface="+mn-lt"/>
                <a:cs typeface="+mn-lt"/>
              </a:rPr>
              <a:t>Airflow</a:t>
            </a:r>
            <a:endParaRPr lang="ru-RU" sz="3200" err="1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Scheduler</a:t>
            </a:r>
            <a:r>
              <a:rPr lang="ru-RU"/>
              <a:t> 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0404491" cy="6189663"/>
          </a:xfrm>
        </p:spPr>
        <p:txBody>
          <a:bodyPr/>
          <a:lstStyle/>
          <a:p>
            <a:r>
              <a:rPr lang="mr-IN" err="1">
                <a:ea typeface="+mn-lt"/>
                <a:cs typeface="+mn-lt"/>
              </a:rPr>
              <a:t>Итак</a:t>
            </a:r>
            <a:r>
              <a:rPr lang="mr-IN">
                <a:ea typeface="+mn-lt"/>
                <a:cs typeface="+mn-lt"/>
              </a:rPr>
              <a:t>, </a:t>
            </a:r>
            <a:r>
              <a:rPr lang="mr-IN" err="1">
                <a:ea typeface="+mn-lt"/>
                <a:cs typeface="+mn-lt"/>
              </a:rPr>
              <a:t>мы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выяснили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что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аналитиками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для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автоматизации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используется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батчевый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процессинг</a:t>
            </a:r>
            <a:r>
              <a:rPr lang="mr-IN">
                <a:ea typeface="+mn-lt"/>
                <a:cs typeface="+mn-lt"/>
              </a:rPr>
              <a:t>.</a:t>
            </a:r>
            <a:endParaRPr lang="mr-IN">
              <a:ea typeface="+mn-lt"/>
              <a:cs typeface="Mangal" panose="02040503050203030202" pitchFamily="18" charset="0"/>
            </a:endParaRPr>
          </a:p>
          <a:p>
            <a:endParaRPr lang="mr-IN"/>
          </a:p>
          <a:p>
            <a:r>
              <a:rPr lang="mr-IN" err="1">
                <a:cs typeface="Mangal"/>
              </a:rPr>
              <a:t>Чтобы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организовать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нужен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планировщик</a:t>
            </a:r>
            <a:r>
              <a:rPr lang="mr-IN">
                <a:cs typeface="Mangal"/>
              </a:rPr>
              <a:t>.</a:t>
            </a:r>
            <a:endParaRPr lang="mr-IN">
              <a:cs typeface="Mangal" panose="02040503050203030202" pitchFamily="18" charset="0"/>
            </a:endParaRPr>
          </a:p>
          <a:p>
            <a:r>
              <a:rPr lang="mr-IN" err="1">
                <a:cs typeface="Mangal"/>
              </a:rPr>
              <a:t>Т.е</a:t>
            </a:r>
            <a:r>
              <a:rPr lang="mr-IN">
                <a:cs typeface="Mangal"/>
              </a:rPr>
              <a:t>. </a:t>
            </a:r>
            <a:r>
              <a:rPr lang="mr-IN" err="1">
                <a:cs typeface="Mangal"/>
              </a:rPr>
              <a:t>интрумент</a:t>
            </a:r>
            <a:r>
              <a:rPr lang="mr-IN">
                <a:cs typeface="Mangal"/>
              </a:rPr>
              <a:t>, в </a:t>
            </a:r>
            <a:r>
              <a:rPr lang="mr-IN" err="1">
                <a:cs typeface="Mangal"/>
              </a:rPr>
              <a:t>котором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можно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было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указать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задание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его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расписание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например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каждый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день</a:t>
            </a:r>
            <a:r>
              <a:rPr lang="mr-IN">
                <a:cs typeface="Mangal"/>
              </a:rPr>
              <a:t> в 10 </a:t>
            </a:r>
            <a:r>
              <a:rPr lang="mr-IN" err="1">
                <a:cs typeface="Mangal"/>
              </a:rPr>
              <a:t>утра</a:t>
            </a:r>
            <a:r>
              <a:rPr lang="mr-IN">
                <a:cs typeface="Mangal"/>
              </a:rPr>
              <a:t>).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В </a:t>
            </a:r>
            <a:r>
              <a:rPr lang="mr-IN" err="1">
                <a:cs typeface="Mangal"/>
              </a:rPr>
              <a:t>каждой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операционной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системе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есть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встроенные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средства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этого</a:t>
            </a:r>
            <a:r>
              <a:rPr lang="mr-IN">
                <a:cs typeface="Mangal"/>
              </a:rPr>
              <a:t>. 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82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CRON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mr-IN" err="1">
                <a:ea typeface="+mn-lt"/>
                <a:cs typeface="+mn-lt"/>
              </a:rPr>
              <a:t>Это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cs typeface="Mangal"/>
              </a:rPr>
              <a:t>встроенный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демон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фоновая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программа</a:t>
            </a:r>
            <a:r>
              <a:rPr lang="mr-IN">
                <a:cs typeface="Mangal"/>
              </a:rPr>
              <a:t>) в </a:t>
            </a:r>
            <a:r>
              <a:rPr lang="mr-IN" err="1">
                <a:cs typeface="Mangal"/>
              </a:rPr>
              <a:t>MacOS</a:t>
            </a:r>
            <a:r>
              <a:rPr lang="mr-IN">
                <a:cs typeface="Mangal"/>
              </a:rPr>
              <a:t>/</a:t>
            </a:r>
            <a:r>
              <a:rPr lang="mr-IN" err="1">
                <a:cs typeface="Mangal"/>
              </a:rPr>
              <a:t>Linux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который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исполняет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любые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программы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запускаемые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через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терминал</a:t>
            </a:r>
            <a:r>
              <a:rPr lang="mr-IN">
                <a:cs typeface="Mangal"/>
              </a:rPr>
              <a:t>) в </a:t>
            </a:r>
            <a:r>
              <a:rPr lang="mr-IN" err="1">
                <a:cs typeface="Mangal"/>
              </a:rPr>
              <a:t>заданное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время</a:t>
            </a:r>
            <a:r>
              <a:rPr lang="mr-IN">
                <a:cs typeface="Mangal"/>
              </a:rPr>
              <a:t>.</a:t>
            </a:r>
          </a:p>
          <a:p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этого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исполняющий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компьютер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должен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быть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всегда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включен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это</a:t>
            </a:r>
            <a:r>
              <a:rPr lang="mr-IN">
                <a:cs typeface="Mangal"/>
              </a:rPr>
              <a:t> и </a:t>
            </a:r>
            <a:r>
              <a:rPr lang="mr-IN" err="1">
                <a:cs typeface="Mangal"/>
              </a:rPr>
              <a:t>так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верно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аналитических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серверов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Состоит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из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двух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программ</a:t>
            </a:r>
            <a:r>
              <a:rPr lang="mr-IN">
                <a:cs typeface="Mangal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Сам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механизм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запуска</a:t>
            </a:r>
            <a:r>
              <a:rPr lang="mr-IN">
                <a:cs typeface="Mangal"/>
              </a:rPr>
              <a:t> - </a:t>
            </a:r>
            <a:r>
              <a:rPr lang="mr-IN" b="1" err="1">
                <a:cs typeface="Mangal"/>
              </a:rPr>
              <a:t>cron</a:t>
            </a:r>
            <a:r>
              <a:rPr lang="mr-IN" b="1">
                <a:cs typeface="Mangal"/>
              </a:rPr>
              <a:t> </a:t>
            </a:r>
            <a:r>
              <a:rPr lang="mr-IN">
                <a:cs typeface="Mangal"/>
              </a:rPr>
              <a:t>(</a:t>
            </a:r>
            <a:r>
              <a:rPr lang="mr-IN" err="1">
                <a:cs typeface="Mangal"/>
              </a:rPr>
              <a:t>работает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по-разному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разных</a:t>
            </a:r>
            <a:r>
              <a:rPr lang="mr-IN">
                <a:cs typeface="Mangal"/>
              </a:rPr>
              <a:t> ОС)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Утилита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задания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расписания</a:t>
            </a:r>
            <a:r>
              <a:rPr lang="mr-IN">
                <a:cs typeface="Mangal"/>
              </a:rPr>
              <a:t> - </a:t>
            </a:r>
            <a:r>
              <a:rPr lang="mr-IN" b="1" err="1">
                <a:cs typeface="Mangal"/>
              </a:rPr>
              <a:t>crontab</a:t>
            </a:r>
            <a:endParaRPr lang="mr-IN" b="1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01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Crontab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888752" cy="6189663"/>
          </a:xfrm>
        </p:spPr>
        <p:txBody>
          <a:bodyPr/>
          <a:lstStyle/>
          <a:p>
            <a:r>
              <a:rPr lang="mr-IN" err="1">
                <a:ea typeface="+mn-lt"/>
                <a:cs typeface="+mn-lt"/>
              </a:rPr>
              <a:t>Поскольку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это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консольная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программа</a:t>
            </a:r>
            <a:r>
              <a:rPr lang="mr-IN">
                <a:ea typeface="+mn-lt"/>
                <a:cs typeface="+mn-lt"/>
              </a:rPr>
              <a:t>, </a:t>
            </a:r>
            <a:r>
              <a:rPr lang="mr-IN" err="1">
                <a:ea typeface="+mn-lt"/>
                <a:cs typeface="+mn-lt"/>
              </a:rPr>
              <a:t>управление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осуществляется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через</a:t>
            </a:r>
            <a:r>
              <a:rPr lang="mr-IN">
                <a:ea typeface="+mn-lt"/>
                <a:cs typeface="+mn-lt"/>
              </a:rPr>
              <a:t> </a:t>
            </a:r>
            <a:r>
              <a:rPr lang="mr-IN" err="1">
                <a:ea typeface="+mn-lt"/>
                <a:cs typeface="+mn-lt"/>
              </a:rPr>
              <a:t>команды</a:t>
            </a:r>
            <a:r>
              <a:rPr lang="mr-IN">
                <a:ea typeface="+mn-lt"/>
                <a:cs typeface="+mn-lt"/>
              </a:rPr>
              <a:t> (</a:t>
            </a:r>
            <a:r>
              <a:rPr lang="mr-IN" err="1">
                <a:ea typeface="+mn-lt"/>
                <a:cs typeface="+mn-lt"/>
              </a:rPr>
              <a:t>но</a:t>
            </a:r>
            <a:r>
              <a:rPr lang="mr-IN">
                <a:ea typeface="+mn-lt"/>
                <a:cs typeface="+mn-lt"/>
              </a:rPr>
              <a:t> </a:t>
            </a:r>
            <a:r>
              <a:rPr lang="mr-IN" err="1">
                <a:ea typeface="+mn-lt"/>
                <a:cs typeface="+mn-lt"/>
              </a:rPr>
              <a:t>есть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несколько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неплохих</a:t>
            </a:r>
            <a:r>
              <a:rPr lang="mr-IN">
                <a:ea typeface="+mn-lt"/>
                <a:cs typeface="+mn-lt"/>
              </a:rPr>
              <a:t> GUI).</a:t>
            </a:r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Список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команд</a:t>
            </a:r>
            <a:endParaRPr lang="mr-IN">
              <a:cs typeface="Mangal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Вывести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файл</a:t>
            </a:r>
            <a:r>
              <a:rPr lang="mr-IN">
                <a:cs typeface="Mangal"/>
              </a:rPr>
              <a:t> с </a:t>
            </a:r>
            <a:r>
              <a:rPr lang="mr-IN" err="1">
                <a:cs typeface="Mangal"/>
              </a:rPr>
              <a:t>расписанием</a:t>
            </a:r>
            <a:r>
              <a:rPr lang="mr-IN" b="1">
                <a:cs typeface="Mangal"/>
              </a:rPr>
              <a:t>: </a:t>
            </a:r>
            <a:r>
              <a:rPr lang="mr-IN" b="1" err="1">
                <a:cs typeface="Mangal"/>
              </a:rPr>
              <a:t>crontab</a:t>
            </a:r>
            <a:r>
              <a:rPr lang="mr-IN" b="1">
                <a:cs typeface="Mangal"/>
              </a:rPr>
              <a:t> –l 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Изменить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файл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расписания</a:t>
            </a:r>
            <a:r>
              <a:rPr lang="mr-IN">
                <a:cs typeface="Mangal"/>
              </a:rPr>
              <a:t>: </a:t>
            </a:r>
            <a:r>
              <a:rPr lang="mr-IN" b="1" err="1">
                <a:cs typeface="Mangal"/>
              </a:rPr>
              <a:t>crontab</a:t>
            </a:r>
            <a:r>
              <a:rPr lang="mr-IN" b="1">
                <a:cs typeface="Mangal"/>
              </a:rPr>
              <a:t> –e</a:t>
            </a:r>
          </a:p>
          <a:p>
            <a:pPr marL="342900" indent="-342900">
              <a:buFont typeface="Arial"/>
              <a:buChar char="•"/>
            </a:pPr>
            <a:endParaRPr lang="mr-IN" b="1">
              <a:cs typeface="Mangal"/>
            </a:endParaRPr>
          </a:p>
          <a:p>
            <a:r>
              <a:rPr lang="mr-IN" err="1">
                <a:cs typeface="Mangal"/>
              </a:rPr>
              <a:t>Сам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файл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расписаний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состоит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из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однострочных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расписаний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комментариев</a:t>
            </a:r>
            <a:r>
              <a:rPr lang="mr-IN">
                <a:cs typeface="Mangal"/>
              </a:rPr>
              <a:t>.</a:t>
            </a:r>
          </a:p>
          <a:p>
            <a:r>
              <a:rPr lang="mr-IN" err="1">
                <a:cs typeface="Mangal"/>
              </a:rPr>
              <a:t>Редактируется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файл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встроенным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консольным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редактором</a:t>
            </a:r>
            <a:r>
              <a:rPr lang="mr-IN">
                <a:cs typeface="Mangal"/>
              </a:rPr>
              <a:t> в ОС (</a:t>
            </a:r>
            <a:r>
              <a:rPr lang="mr-IN" err="1">
                <a:cs typeface="Mangal"/>
              </a:rPr>
              <a:t>vim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nano</a:t>
            </a:r>
            <a:r>
              <a:rPr lang="mr-IN">
                <a:cs typeface="Mangal"/>
              </a:rPr>
              <a:t>).</a:t>
            </a: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BA2316-FD14-4306-B398-2FB8263B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21" y="2296382"/>
            <a:ext cx="6366859" cy="42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7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CRON-выражения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888752" cy="6189663"/>
          </a:xfrm>
        </p:spPr>
        <p:txBody>
          <a:bodyPr/>
          <a:lstStyle/>
          <a:p>
            <a:r>
              <a:rPr lang="mr-IN" err="1">
                <a:cs typeface="Mangal"/>
              </a:rPr>
              <a:t>Строки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crontab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строятся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единым</a:t>
            </a:r>
            <a:r>
              <a:rPr lang="mr-IN">
                <a:cs typeface="Mangal"/>
              </a:rPr>
              <a:t> образом: через пробел 5 цифр/звездочек и затем команда для исполнения.</a:t>
            </a:r>
          </a:p>
          <a:p>
            <a:r>
              <a:rPr lang="mr-IN">
                <a:ea typeface="+mn-lt"/>
                <a:cs typeface="+mn-lt"/>
              </a:rPr>
              <a:t>Командой может быть что угодно: запуск скрипта на питоне, исполнение jupyter-ноутбука, и тд.</a:t>
            </a:r>
          </a:p>
          <a:p>
            <a:endParaRPr lang="mr-IN">
              <a:ea typeface="+mn-lt"/>
              <a:cs typeface="+mn-lt"/>
            </a:endParaRPr>
          </a:p>
          <a:p>
            <a:endParaRPr lang="mr-IN">
              <a:ea typeface="+mn-lt"/>
              <a:cs typeface="+mn-lt"/>
            </a:endParaRPr>
          </a:p>
          <a:p>
            <a:r>
              <a:rPr lang="mr-IN">
                <a:cs typeface="Mangal"/>
              </a:rPr>
              <a:t>Цифры означают время (минуты и часы), а также дни месяца, номер месяца и день недели в которые будет запускаться задача.</a:t>
            </a:r>
          </a:p>
          <a:p>
            <a:r>
              <a:rPr lang="mr-IN">
                <a:cs typeface="Mangal"/>
              </a:rPr>
              <a:t>При этом звездочка в любой цифре означает что задача будет запускаться при любом значании.</a:t>
            </a:r>
            <a:endParaRPr lang="mr-IN">
              <a:cs typeface="Mangal" panose="02040503050203030202" pitchFamily="18" charset="0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07EE7F-1D47-B381-94BC-9C0ECB37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298" y="2298341"/>
            <a:ext cx="6143422" cy="20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Примеры cron-выражения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3622174"/>
            <a:ext cx="7148512" cy="750723"/>
          </a:xfrm>
        </p:spPr>
        <p:txBody>
          <a:bodyPr/>
          <a:lstStyle/>
          <a:p>
            <a:pPr lvl="5"/>
            <a:r>
              <a:rPr lang="ru-RU" b="1"/>
              <a:t>Каждый понедельник в 4 утра 5 минут</a:t>
            </a:r>
            <a:endParaRPr lang="ru-RU"/>
          </a:p>
          <a:p>
            <a:pPr marL="36195" lvl="7" indent="0">
              <a:buNone/>
            </a:pPr>
            <a:endParaRPr lang="ru-RU" b="1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65856" y="3622174"/>
            <a:ext cx="7383463" cy="692774"/>
          </a:xfrm>
        </p:spPr>
        <p:txBody>
          <a:bodyPr/>
          <a:lstStyle/>
          <a:p>
            <a:pPr lvl="5"/>
            <a:r>
              <a:rPr lang="ru-RU" b="1"/>
              <a:t>Каждый день в 10 утра</a:t>
            </a:r>
            <a:endParaRPr lang="ru-RU" b="1">
              <a:cs typeface="Arial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20503EA-37D5-874D-6DEE-9784E5CAA04C}"/>
              </a:ext>
            </a:extLst>
          </p:cNvPr>
          <p:cNvSpPr txBox="1">
            <a:spLocks/>
          </p:cNvSpPr>
          <p:nvPr/>
        </p:nvSpPr>
        <p:spPr>
          <a:xfrm>
            <a:off x="1081088" y="2298700"/>
            <a:ext cx="12845752" cy="1106696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>
                <a:cs typeface="Mangal"/>
              </a:rPr>
              <a:t>Удобно использовать сайт </a:t>
            </a:r>
            <a:r>
              <a:rPr lang="mr-IN">
                <a:cs typeface="Mangal"/>
                <a:hlinkClick r:id="rId2"/>
              </a:rPr>
              <a:t>crontab guru</a:t>
            </a:r>
            <a:r>
              <a:rPr lang="mr-IN">
                <a:cs typeface="Mangal"/>
              </a:rPr>
              <a:t> для помощи в задании нужных интервало.</a:t>
            </a:r>
            <a:endParaRPr lang="mr-IN">
              <a:cs typeface="Mangal" panose="02040503050203030202" pitchFamily="18" charset="0"/>
            </a:endParaRPr>
          </a:p>
          <a:p>
            <a:endParaRPr lang="mr-IN">
              <a:cs typeface="Mangal"/>
            </a:endParaRPr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441B22F-FDC6-0D8E-287B-91158464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03" y="4456852"/>
            <a:ext cx="6060668" cy="1443124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2BCF8DAC-9B3E-1056-C85C-456B6AB1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73" y="4456325"/>
            <a:ext cx="6482716" cy="14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Сокращения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20503EA-37D5-874D-6DEE-9784E5CAA04C}"/>
              </a:ext>
            </a:extLst>
          </p:cNvPr>
          <p:cNvSpPr txBox="1">
            <a:spLocks/>
          </p:cNvSpPr>
          <p:nvPr/>
        </p:nvSpPr>
        <p:spPr>
          <a:xfrm>
            <a:off x="1081088" y="2298700"/>
            <a:ext cx="12845752" cy="524592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ежедневных</a:t>
            </a:r>
            <a:r>
              <a:rPr lang="mr-IN">
                <a:cs typeface="Mangal"/>
              </a:rPr>
              <a:t>/</a:t>
            </a:r>
            <a:r>
              <a:rPr lang="mr-IN" err="1">
                <a:cs typeface="Mangal"/>
              </a:rPr>
              <a:t>еженедельных</a:t>
            </a:r>
            <a:r>
              <a:rPr lang="mr-IN">
                <a:cs typeface="Mangal"/>
              </a:rPr>
              <a:t>/... </a:t>
            </a:r>
            <a:r>
              <a:rPr lang="mr-IN" err="1">
                <a:cs typeface="Mangal"/>
              </a:rPr>
              <a:t>тасок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можно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использовать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специальный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синтаксис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сокращений</a:t>
            </a:r>
            <a:r>
              <a:rPr lang="mr-IN">
                <a:cs typeface="Mangal"/>
              </a:rPr>
              <a:t>. 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Команда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ниже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исполняет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питоновский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файл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раз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год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первого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января</a:t>
            </a:r>
            <a:r>
              <a:rPr lang="mr-IN">
                <a:cs typeface="Mangal"/>
              </a:rPr>
              <a:t>):</a:t>
            </a:r>
          </a:p>
          <a:p>
            <a:r>
              <a:rPr lang="mr-IN" b="1">
                <a:cs typeface="Mangal"/>
              </a:rPr>
              <a:t>@yearly </a:t>
            </a:r>
            <a:r>
              <a:rPr lang="mr-IN" b="1" err="1">
                <a:cs typeface="Mangal"/>
              </a:rPr>
              <a:t>python</a:t>
            </a:r>
            <a:r>
              <a:rPr lang="mr-IN" b="1">
                <a:cs typeface="Mangal"/>
              </a:rPr>
              <a:t> file.py</a:t>
            </a:r>
          </a:p>
          <a:p>
            <a:endParaRPr lang="mr-IN" b="1">
              <a:cs typeface="Mangal"/>
            </a:endParaRP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Также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вместо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того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чтобы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создать</a:t>
            </a:r>
            <a:r>
              <a:rPr lang="mr-IN">
                <a:cs typeface="Mangal"/>
              </a:rPr>
              <a:t> 2 </a:t>
            </a:r>
            <a:r>
              <a:rPr lang="mr-IN" err="1">
                <a:cs typeface="Mangal"/>
              </a:rPr>
              <a:t>задачи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например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</a:t>
            </a:r>
            <a:r>
              <a:rPr lang="mr-IN">
                <a:cs typeface="Mangal"/>
              </a:rPr>
              <a:t> 5 и 10 </a:t>
            </a:r>
            <a:r>
              <a:rPr lang="mr-IN" err="1">
                <a:cs typeface="Mangal"/>
              </a:rPr>
              <a:t>число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мы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можем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перечислить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их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через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запятую</a:t>
            </a:r>
            <a:r>
              <a:rPr lang="mr-IN">
                <a:cs typeface="Mangal"/>
              </a:rPr>
              <a:t>:</a:t>
            </a:r>
          </a:p>
          <a:p>
            <a:r>
              <a:rPr lang="mr-IN" b="1">
                <a:cs typeface="Mangal"/>
              </a:rPr>
              <a:t>0 0 5,10 * * </a:t>
            </a:r>
            <a:r>
              <a:rPr lang="mr-IN" b="1" err="1">
                <a:cs typeface="Mangal"/>
              </a:rPr>
              <a:t>python</a:t>
            </a:r>
            <a:r>
              <a:rPr lang="mr-IN" b="1">
                <a:cs typeface="Mangal"/>
              </a:rPr>
              <a:t> file.py</a:t>
            </a:r>
            <a:r>
              <a:rPr lang="mr-IN">
                <a:cs typeface="Mangal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77426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1345" y="21031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  <a:p>
            <a:pPr algn="ctr"/>
            <a:endParaRPr lang="ru-RU" sz="2550">
              <a:solidFill>
                <a:srgbClr val="FFFFFF"/>
              </a:solidFill>
              <a:cs typeface="Arial"/>
            </a:endParaRPr>
          </a:p>
          <a:p>
            <a:pPr algn="ctr"/>
            <a:endParaRPr lang="ru-RU" sz="255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rgbClr val="000000"/>
                </a:solidFill>
              </a:rPr>
              <a:t>Зачем нужна автоматизация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  <a:cs typeface="Arial"/>
              </a:rPr>
              <a:t>Виды архитектур</a:t>
            </a: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Системы автоматизации</a:t>
            </a:r>
            <a:endParaRPr lang="ru-RU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 err="1">
                <a:solidFill>
                  <a:schemeClr val="bg1"/>
                </a:solidFill>
              </a:rPr>
              <a:t>Airflow</a:t>
            </a:r>
            <a:endParaRPr lang="ru-RU" err="1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1345" y="4179319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Зачем нужна автоматизация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Виды архитектур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cs typeface="Arial"/>
              </a:rPr>
              <a:t>Системы автоматизации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rgbClr val="000000"/>
              </a:solidFill>
              <a:cs typeface="Arial"/>
            </a:endParaRPr>
          </a:p>
          <a:p>
            <a:r>
              <a:rPr lang="ru-RU" sz="3200" err="1">
                <a:solidFill>
                  <a:schemeClr val="bg1"/>
                </a:solidFill>
                <a:ea typeface="+mn-lt"/>
                <a:cs typeface="+mn-lt"/>
              </a:rPr>
              <a:t>Airflow</a:t>
            </a:r>
            <a:endParaRPr lang="ru-RU" sz="3200" err="1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6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Чем плох CRON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21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9F2BFFBC-FFE2-6C48-97C4-71BB0EBF2A9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>
          <a:xfrm>
            <a:off x="15715382" y="7649260"/>
            <a:ext cx="646999" cy="494235"/>
          </a:xfrm>
          <a:prstGeom prst="rect">
            <a:avLst/>
          </a:prstGeom>
        </p:spPr>
      </p:pic>
      <p:cxnSp>
        <p:nvCxnSpPr>
          <p:cNvPr id="101" name="Прямая соединительная линия 100">
            <a:extLst>
              <a:ext uri="{FF2B5EF4-FFF2-40B4-BE49-F238E27FC236}">
                <a16:creationId xmlns:a16="http://schemas.microsoft.com/office/drawing/2014/main" id="{17AE1697-E671-4942-A284-03DB2FE89CF2}"/>
              </a:ext>
            </a:extLst>
          </p:cNvPr>
          <p:cNvCxnSpPr/>
          <p:nvPr/>
        </p:nvCxnSpPr>
        <p:spPr>
          <a:xfrm flipV="1">
            <a:off x="911594" y="2275576"/>
            <a:ext cx="1791871" cy="1145629"/>
          </a:xfrm>
          <a:prstGeom prst="line">
            <a:avLst/>
          </a:prstGeom>
          <a:ln w="38100">
            <a:solidFill>
              <a:schemeClr val="accent3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бъект 2">
            <a:extLst>
              <a:ext uri="{FF2B5EF4-FFF2-40B4-BE49-F238E27FC236}">
                <a16:creationId xmlns:a16="http://schemas.microsoft.com/office/drawing/2014/main" id="{0C93E8EF-A387-58DD-3EEA-0C4A748ABD6E}"/>
              </a:ext>
            </a:extLst>
          </p:cNvPr>
          <p:cNvSpPr txBox="1">
            <a:spLocks/>
          </p:cNvSpPr>
          <p:nvPr/>
        </p:nvSpPr>
        <p:spPr>
          <a:xfrm>
            <a:off x="2858863" y="2306972"/>
            <a:ext cx="4545465" cy="16447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>
                <a:ea typeface="+mn-lt"/>
                <a:cs typeface="+mn-lt"/>
              </a:rPr>
              <a:t>Отсутствие нормального</a:t>
            </a:r>
            <a:endParaRPr lang="mr-IN" err="1">
              <a:ea typeface="+mn-lt"/>
              <a:cs typeface="Mangal" panose="02040503050203030202" pitchFamily="18" charset="0"/>
            </a:endParaRPr>
          </a:p>
          <a:p>
            <a:r>
              <a:rPr lang="mr-IN" err="1">
                <a:ea typeface="+mn-lt"/>
                <a:cs typeface="+mn-lt"/>
              </a:rPr>
              <a:t>логирования</a:t>
            </a:r>
            <a:r>
              <a:rPr lang="mr-IN">
                <a:ea typeface="+mn-lt"/>
                <a:cs typeface="+mn-lt"/>
              </a:rPr>
              <a:t> </a:t>
            </a:r>
            <a:endParaRPr lang="mr-IN">
              <a:cs typeface="Mangal" panose="02040503050203030202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E2C0690-F622-7928-AA47-551F947051B0}"/>
              </a:ext>
            </a:extLst>
          </p:cNvPr>
          <p:cNvSpPr txBox="1">
            <a:spLocks/>
          </p:cNvSpPr>
          <p:nvPr/>
        </p:nvSpPr>
        <p:spPr>
          <a:xfrm>
            <a:off x="2868214" y="4407987"/>
            <a:ext cx="4545465" cy="16447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ea typeface="+mn-lt"/>
                <a:cs typeface="+mn-lt"/>
              </a:rPr>
              <a:t>Пропуск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заданий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при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выключенной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машине</a:t>
            </a:r>
            <a:endParaRPr lang="mr-IN" err="1">
              <a:cs typeface="Mangal" panose="02040503050203030202" pitchFamily="18" charset="0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9089E497-1811-C4F5-06E3-0B9C00E1CF16}"/>
              </a:ext>
            </a:extLst>
          </p:cNvPr>
          <p:cNvSpPr txBox="1">
            <a:spLocks/>
          </p:cNvSpPr>
          <p:nvPr/>
        </p:nvSpPr>
        <p:spPr>
          <a:xfrm>
            <a:off x="11501848" y="4366628"/>
            <a:ext cx="4545465" cy="16447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ea typeface="+mn-lt"/>
                <a:cs typeface="+mn-lt"/>
              </a:rPr>
              <a:t>Выполение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только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на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одной</a:t>
            </a:r>
            <a:r>
              <a:rPr lang="mr-IN">
                <a:ea typeface="+mn-lt"/>
                <a:cs typeface="+mn-lt"/>
              </a:rPr>
              <a:t> </a:t>
            </a:r>
            <a:r>
              <a:rPr lang="mr-IN" err="1">
                <a:ea typeface="+mn-lt"/>
                <a:cs typeface="+mn-lt"/>
              </a:rPr>
              <a:t>машине</a:t>
            </a:r>
            <a:endParaRPr lang="mr-IN" err="1">
              <a:cs typeface="Mangal" panose="02040503050203030202" pitchFamily="18" charset="0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9F0A94AD-A00E-173A-2588-BE28E7812E11}"/>
              </a:ext>
            </a:extLst>
          </p:cNvPr>
          <p:cNvSpPr txBox="1">
            <a:spLocks/>
          </p:cNvSpPr>
          <p:nvPr/>
        </p:nvSpPr>
        <p:spPr>
          <a:xfrm>
            <a:off x="11497790" y="2306972"/>
            <a:ext cx="5017167" cy="16447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ea typeface="+mn-lt"/>
                <a:cs typeface="+mn-lt"/>
              </a:rPr>
              <a:t>Мониторинг</a:t>
            </a:r>
            <a:r>
              <a:rPr lang="mr-IN">
                <a:ea typeface="+mn-lt"/>
                <a:cs typeface="+mn-lt"/>
              </a:rPr>
              <a:t> и </a:t>
            </a:r>
            <a:r>
              <a:rPr lang="mr-IN" err="1">
                <a:ea typeface="+mn-lt"/>
                <a:cs typeface="+mn-lt"/>
              </a:rPr>
              <a:t>алертинг</a:t>
            </a:r>
            <a:endParaRPr lang="mr-IN" err="1">
              <a:cs typeface="Mangal"/>
            </a:endParaRPr>
          </a:p>
          <a:p>
            <a:r>
              <a:rPr lang="ru-RU">
                <a:cs typeface="Mangal"/>
              </a:rPr>
              <a:t>(ресурсов и ошибок выполнения)</a:t>
            </a:r>
            <a:endParaRPr lang="mr-IN">
              <a:cs typeface="Mangal"/>
            </a:endParaRPr>
          </a:p>
        </p:txBody>
      </p:sp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B0963F96-D41A-E871-0F4B-34381836DA1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t="389" b="389"/>
          <a:stretch/>
        </p:blipFill>
        <p:spPr>
          <a:xfrm>
            <a:off x="1149353" y="4371975"/>
            <a:ext cx="1291248" cy="990000"/>
          </a:xfrm>
        </p:spPr>
      </p:pic>
      <p:pic>
        <p:nvPicPr>
          <p:cNvPr id="23" name="Рисунок 23">
            <a:extLst>
              <a:ext uri="{FF2B5EF4-FFF2-40B4-BE49-F238E27FC236}">
                <a16:creationId xmlns:a16="http://schemas.microsoft.com/office/drawing/2014/main" id="{118E16A1-9610-C998-4989-2A296FCF626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/>
          <a:srcRect t="294" b="294"/>
          <a:stretch/>
        </p:blipFill>
        <p:spPr>
          <a:xfrm>
            <a:off x="9637824" y="4371975"/>
            <a:ext cx="1281822" cy="990000"/>
          </a:xfrm>
        </p:spPr>
      </p:pic>
      <p:pic>
        <p:nvPicPr>
          <p:cNvPr id="26" name="Рисунок 26">
            <a:extLst>
              <a:ext uri="{FF2B5EF4-FFF2-40B4-BE49-F238E27FC236}">
                <a16:creationId xmlns:a16="http://schemas.microsoft.com/office/drawing/2014/main" id="{FBDBB2AE-1B1D-ABA2-36EA-9D59C78E27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24" r="24"/>
          <a:stretch/>
        </p:blipFill>
        <p:spPr>
          <a:xfrm>
            <a:off x="1240309" y="2350168"/>
            <a:ext cx="1296000" cy="984180"/>
          </a:xfrm>
        </p:spPr>
      </p:pic>
      <p:pic>
        <p:nvPicPr>
          <p:cNvPr id="27" name="Рисунок 27">
            <a:extLst>
              <a:ext uri="{FF2B5EF4-FFF2-40B4-BE49-F238E27FC236}">
                <a16:creationId xmlns:a16="http://schemas.microsoft.com/office/drawing/2014/main" id="{9CFC1241-2092-A7D7-297E-544463F2D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676" y="2386764"/>
            <a:ext cx="1304454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Современные планировщики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mr-IN" err="1">
                <a:ea typeface="+mn-lt"/>
                <a:cs typeface="+mn-lt"/>
              </a:rPr>
              <a:t>Аналогично</a:t>
            </a:r>
            <a:r>
              <a:rPr lang="mr-IN">
                <a:ea typeface="+mn-lt"/>
                <a:cs typeface="+mn-lt"/>
              </a:rPr>
              <a:t> BI-</a:t>
            </a:r>
            <a:r>
              <a:rPr lang="mr-IN" err="1">
                <a:ea typeface="+mn-lt"/>
                <a:cs typeface="+mn-lt"/>
              </a:rPr>
              <a:t>системам</a:t>
            </a:r>
            <a:r>
              <a:rPr lang="mr-IN">
                <a:ea typeface="+mn-lt"/>
                <a:cs typeface="+mn-lt"/>
              </a:rPr>
              <a:t>, в </a:t>
            </a:r>
            <a:r>
              <a:rPr lang="mr-IN" err="1">
                <a:ea typeface="+mn-lt"/>
                <a:cs typeface="+mn-lt"/>
              </a:rPr>
              <a:t>которых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есть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общий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сервер</a:t>
            </a:r>
            <a:r>
              <a:rPr lang="mr-IN">
                <a:ea typeface="+mn-lt"/>
                <a:cs typeface="+mn-lt"/>
              </a:rPr>
              <a:t>, </a:t>
            </a:r>
            <a:r>
              <a:rPr lang="mr-IN" err="1">
                <a:ea typeface="+mn-lt"/>
                <a:cs typeface="+mn-lt"/>
              </a:rPr>
              <a:t>последние</a:t>
            </a:r>
            <a:r>
              <a:rPr lang="mr-IN">
                <a:ea typeface="+mn-lt"/>
                <a:cs typeface="+mn-lt"/>
              </a:rPr>
              <a:t> 5 </a:t>
            </a:r>
            <a:r>
              <a:rPr lang="mr-IN" err="1">
                <a:ea typeface="+mn-lt"/>
                <a:cs typeface="+mn-lt"/>
              </a:rPr>
              <a:t>лет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становятся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популярными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подобные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системы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планирования</a:t>
            </a:r>
            <a:r>
              <a:rPr lang="mr-IN">
                <a:ea typeface="+mn-lt"/>
                <a:cs typeface="+mn-lt"/>
              </a:rPr>
              <a:t> (</a:t>
            </a:r>
            <a:r>
              <a:rPr lang="mr-IN" err="1">
                <a:ea typeface="+mn-lt"/>
                <a:cs typeface="+mn-lt"/>
              </a:rPr>
              <a:t>т.н</a:t>
            </a:r>
            <a:r>
              <a:rPr lang="mr-IN">
                <a:ea typeface="+mn-lt"/>
                <a:cs typeface="+mn-lt"/>
              </a:rPr>
              <a:t>. </a:t>
            </a:r>
            <a:r>
              <a:rPr lang="mr-IN" b="1" err="1">
                <a:ea typeface="+mn-lt"/>
                <a:cs typeface="+mn-lt"/>
              </a:rPr>
              <a:t>окрестраторы</a:t>
            </a:r>
            <a:r>
              <a:rPr lang="mr-IN">
                <a:ea typeface="+mn-lt"/>
                <a:cs typeface="+mn-lt"/>
              </a:rPr>
              <a:t>). </a:t>
            </a:r>
            <a:endParaRPr lang="mr-IN" err="1">
              <a:ea typeface="+mn-lt"/>
              <a:cs typeface="+mn-lt"/>
            </a:endParaRPr>
          </a:p>
          <a:p>
            <a:endParaRPr lang="mr-IN">
              <a:ea typeface="+mn-lt"/>
              <a:cs typeface="+mn-lt"/>
            </a:endParaRPr>
          </a:p>
          <a:p>
            <a:r>
              <a:rPr lang="mr-IN" err="1">
                <a:ea typeface="+mn-lt"/>
                <a:cs typeface="+mn-lt"/>
              </a:rPr>
              <a:t>Как</a:t>
            </a:r>
            <a:r>
              <a:rPr lang="mr-IN">
                <a:ea typeface="+mn-lt"/>
                <a:cs typeface="+mn-lt"/>
              </a:rPr>
              <a:t> и BI, </a:t>
            </a:r>
            <a:r>
              <a:rPr lang="mr-IN" err="1">
                <a:ea typeface="+mn-lt"/>
                <a:cs typeface="+mn-lt"/>
              </a:rPr>
              <a:t>они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включают</a:t>
            </a:r>
            <a:r>
              <a:rPr lang="mr-IN">
                <a:ea typeface="+mn-lt"/>
                <a:cs typeface="+mn-lt"/>
              </a:rPr>
              <a:t> в </a:t>
            </a:r>
            <a:r>
              <a:rPr lang="mr-IN" err="1">
                <a:ea typeface="+mn-lt"/>
                <a:cs typeface="+mn-lt"/>
              </a:rPr>
              <a:t>себе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следующие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фичи</a:t>
            </a:r>
            <a:r>
              <a:rPr lang="mr-IN">
                <a:ea typeface="+mn-lt"/>
                <a:cs typeface="+mn-lt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ea typeface="+mn-lt"/>
                <a:cs typeface="+mn-lt"/>
              </a:rPr>
              <a:t>Удобный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графический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интрефейс</a:t>
            </a:r>
            <a:endParaRPr lang="mr-IN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ea typeface="+mn-lt"/>
                <a:cs typeface="+mn-lt"/>
              </a:rPr>
              <a:t>Каталогизация</a:t>
            </a:r>
            <a:r>
              <a:rPr lang="mr-IN">
                <a:ea typeface="+mn-lt"/>
                <a:cs typeface="+mn-lt"/>
              </a:rPr>
              <a:t> </a:t>
            </a:r>
            <a:r>
              <a:rPr lang="mr-IN" err="1">
                <a:ea typeface="+mn-lt"/>
                <a:cs typeface="+mn-lt"/>
              </a:rPr>
              <a:t>задач</a:t>
            </a:r>
            <a:endParaRPr lang="mr-IN" err="1"/>
          </a:p>
          <a:p>
            <a:pPr marL="342900" indent="-342900">
              <a:buFont typeface="Arial"/>
              <a:buChar char="•"/>
            </a:pPr>
            <a:r>
              <a:rPr lang="mr-IN" err="1">
                <a:ea typeface="+mn-lt"/>
                <a:cs typeface="+mn-lt"/>
              </a:rPr>
              <a:t>широкие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возможности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настройки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прав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доступа</a:t>
            </a:r>
            <a:endParaRPr lang="mr-IN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Arial" panose="020B0604020202020204"/>
              </a:rPr>
              <a:t>Возможность</a:t>
            </a:r>
            <a:r>
              <a:rPr lang="mr-IN">
                <a:cs typeface="Arial" panose="020B0604020202020204"/>
              </a:rPr>
              <a:t> </a:t>
            </a:r>
            <a:r>
              <a:rPr lang="mr-IN" err="1">
                <a:cs typeface="Arial" panose="020B0604020202020204"/>
              </a:rPr>
              <a:t>настройки</a:t>
            </a:r>
            <a:r>
              <a:rPr lang="mr-IN">
                <a:cs typeface="Arial" panose="020B0604020202020204"/>
              </a:rPr>
              <a:t> </a:t>
            </a:r>
            <a:r>
              <a:rPr lang="mr-IN" err="1">
                <a:cs typeface="Arial" panose="020B0604020202020204"/>
              </a:rPr>
              <a:t>пулов</a:t>
            </a:r>
            <a:r>
              <a:rPr lang="mr-IN">
                <a:cs typeface="Arial" panose="020B0604020202020204"/>
              </a:rPr>
              <a:t> </a:t>
            </a:r>
            <a:r>
              <a:rPr lang="mr-IN" err="1">
                <a:cs typeface="Arial" panose="020B0604020202020204"/>
              </a:rPr>
              <a:t>ресурсов</a:t>
            </a:r>
            <a:r>
              <a:rPr lang="mr-IN">
                <a:cs typeface="Arial" panose="020B0604020202020204"/>
              </a:rPr>
              <a:t> (</a:t>
            </a:r>
            <a:r>
              <a:rPr lang="mr-IN" err="1">
                <a:cs typeface="Arial" panose="020B0604020202020204"/>
              </a:rPr>
              <a:t>машин</a:t>
            </a:r>
            <a:r>
              <a:rPr lang="mr-IN">
                <a:cs typeface="Arial" panose="020B0604020202020204"/>
              </a:rPr>
              <a:t>), </a:t>
            </a:r>
            <a:r>
              <a:rPr lang="mr-IN" err="1">
                <a:cs typeface="Arial" panose="020B0604020202020204"/>
              </a:rPr>
              <a:t>исполняющих</a:t>
            </a:r>
            <a:r>
              <a:rPr lang="mr-IN">
                <a:cs typeface="Arial" panose="020B0604020202020204"/>
              </a:rPr>
              <a:t> </a:t>
            </a:r>
            <a:r>
              <a:rPr lang="mr-IN" err="1">
                <a:cs typeface="Arial" panose="020B0604020202020204"/>
              </a:rPr>
              <a:t>задачи</a:t>
            </a:r>
            <a:r>
              <a:rPr lang="mr-IN">
                <a:cs typeface="Arial" panose="020B0604020202020204"/>
              </a:rPr>
              <a:t> </a:t>
            </a:r>
            <a:r>
              <a:rPr lang="mr-IN" err="1">
                <a:cs typeface="Arial" panose="020B0604020202020204"/>
              </a:rPr>
              <a:t>параллельно</a:t>
            </a:r>
            <a:endParaRPr lang="mr-IN">
              <a:cs typeface="Arial" panose="020B0604020202020204"/>
            </a:endParaRPr>
          </a:p>
          <a:p>
            <a:pPr marL="342900" indent="-342900">
              <a:buFont typeface="Arial,Sans-Serif"/>
              <a:buChar char="•"/>
            </a:pPr>
            <a:r>
              <a:rPr lang="mr-IN" err="1">
                <a:ea typeface="+mn-lt"/>
                <a:cs typeface="+mn-lt"/>
              </a:rPr>
              <a:t>Логирование</a:t>
            </a:r>
            <a:r>
              <a:rPr lang="mr-IN">
                <a:ea typeface="+mn-lt"/>
                <a:cs typeface="+mn-lt"/>
              </a:rPr>
              <a:t> и </a:t>
            </a:r>
            <a:r>
              <a:rPr lang="mr-IN" err="1">
                <a:ea typeface="+mn-lt"/>
                <a:cs typeface="+mn-lt"/>
              </a:rPr>
              <a:t>мониторинг</a:t>
            </a:r>
            <a:endParaRPr lang="en-US" err="1">
              <a:ea typeface="+mn-lt"/>
              <a:cs typeface="+mn-lt"/>
            </a:endParaRPr>
          </a:p>
          <a:p>
            <a:endParaRPr lang="mr-IN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3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Последовательность шагов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1314792" cy="6189663"/>
          </a:xfrm>
        </p:spPr>
        <p:txBody>
          <a:bodyPr/>
          <a:lstStyle/>
          <a:p>
            <a:r>
              <a:rPr lang="mr-IN" err="1">
                <a:ea typeface="+mn-lt"/>
                <a:cs typeface="+mn-lt"/>
              </a:rPr>
              <a:t>Еще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одна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проблема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cron</a:t>
            </a:r>
            <a:r>
              <a:rPr lang="mr-IN">
                <a:cs typeface="Mangal"/>
              </a:rPr>
              <a:t> -  </a:t>
            </a:r>
            <a:r>
              <a:rPr lang="mr-IN" err="1">
                <a:cs typeface="Mangal"/>
              </a:rPr>
              <a:t>ограниченность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управление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поток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задачи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из-за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принципа</a:t>
            </a:r>
            <a:r>
              <a:rPr lang="mr-IN">
                <a:cs typeface="Mangal"/>
              </a:rPr>
              <a:t> </a:t>
            </a:r>
            <a:r>
              <a:rPr lang="mr-IN" b="1">
                <a:latin typeface="Arial"/>
                <a:cs typeface="Mangal"/>
              </a:rPr>
              <a:t>1 </a:t>
            </a:r>
            <a:r>
              <a:rPr lang="mr-IN" b="1" err="1">
                <a:latin typeface="Arial"/>
                <a:cs typeface="Mangal"/>
              </a:rPr>
              <a:t>запуск</a:t>
            </a:r>
            <a:r>
              <a:rPr lang="mr-IN" b="1">
                <a:latin typeface="Arial"/>
                <a:cs typeface="Mangal"/>
              </a:rPr>
              <a:t> = 1 </a:t>
            </a:r>
            <a:r>
              <a:rPr lang="mr-IN" b="1" err="1">
                <a:latin typeface="Arial"/>
                <a:cs typeface="Mangal"/>
              </a:rPr>
              <a:t>команда</a:t>
            </a:r>
            <a:r>
              <a:rPr lang="mr-IN" b="1">
                <a:cs typeface="Mangal"/>
              </a:rPr>
              <a:t>.</a:t>
            </a:r>
          </a:p>
          <a:p>
            <a:endParaRPr lang="mr-IN" b="1">
              <a:cs typeface="Mangal"/>
            </a:endParaRPr>
          </a:p>
          <a:p>
            <a:r>
              <a:rPr lang="mr-IN" err="1">
                <a:cs typeface="Mangal"/>
              </a:rPr>
              <a:t>Даже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если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взять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простые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перечисленные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примеры</a:t>
            </a:r>
            <a:r>
              <a:rPr lang="mr-IN">
                <a:cs typeface="Mangal"/>
              </a:rPr>
              <a:t> с А/В-</a:t>
            </a:r>
            <a:r>
              <a:rPr lang="mr-IN" err="1">
                <a:cs typeface="Mangal"/>
              </a:rPr>
              <a:t>тестом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сбор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данных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анализа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представляет</a:t>
            </a:r>
            <a:r>
              <a:rPr lang="mr-IN">
                <a:cs typeface="Mangal"/>
              </a:rPr>
              <a:t> с </a:t>
            </a:r>
            <a:r>
              <a:rPr lang="mr-IN" err="1">
                <a:cs typeface="Mangal"/>
              </a:rPr>
              <a:t>собой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последовательность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шагов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иногда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не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линейную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Соотвественно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необходимо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логировать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мониторить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каждый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шаг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отдельности</a:t>
            </a:r>
            <a:r>
              <a:rPr lang="mr-IN">
                <a:cs typeface="Mangal"/>
              </a:rPr>
              <a:t>, а </a:t>
            </a:r>
            <a:r>
              <a:rPr lang="mr-IN" err="1">
                <a:cs typeface="Mangal"/>
              </a:rPr>
              <a:t>также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принимать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разные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действия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взависимости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успешности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предыдущего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шага</a:t>
            </a:r>
            <a:r>
              <a:rPr lang="mr-IN">
                <a:cs typeface="Mangal"/>
              </a:rPr>
              <a:t>. 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909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DAG'и</a:t>
            </a:r>
          </a:p>
        </p:txBody>
      </p:sp>
    </p:spTree>
    <p:extLst>
      <p:ext uri="{BB962C8B-B14F-4D97-AF65-F5344CB8AC3E}">
        <p14:creationId xmlns:p14="http://schemas.microsoft.com/office/powerpoint/2010/main" val="115421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DAG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054261" cy="6189663"/>
          </a:xfrm>
        </p:spPr>
        <p:txBody>
          <a:bodyPr/>
          <a:lstStyle/>
          <a:p>
            <a:r>
              <a:rPr lang="mr-IN">
                <a:ea typeface="+mn-lt"/>
                <a:cs typeface="Mangal"/>
              </a:rPr>
              <a:t>DAG - </a:t>
            </a:r>
            <a:r>
              <a:rPr lang="mr-IN" err="1">
                <a:cs typeface="Mangal"/>
              </a:rPr>
              <a:t>направленный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ацикличный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граф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дерево</a:t>
            </a:r>
            <a:r>
              <a:rPr lang="mr-IN">
                <a:cs typeface="Mangal"/>
              </a:rPr>
              <a:t>). </a:t>
            </a:r>
            <a:endParaRPr lang="ru-RU">
              <a:cs typeface="Arial" panose="020B0604020202020204"/>
            </a:endParaRP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Применительно</a:t>
            </a:r>
            <a:r>
              <a:rPr lang="mr-IN">
                <a:cs typeface="Mangal"/>
              </a:rPr>
              <a:t> к </a:t>
            </a:r>
            <a:r>
              <a:rPr lang="mr-IN" err="1">
                <a:cs typeface="Mangal"/>
              </a:rPr>
              <a:t>шедулеру</a:t>
            </a:r>
            <a:r>
              <a:rPr lang="mr-IN">
                <a:cs typeface="Mangal"/>
              </a:rPr>
              <a:t>:</a:t>
            </a: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вершинка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графа</a:t>
            </a:r>
            <a:r>
              <a:rPr lang="mr-IN">
                <a:cs typeface="Mangal"/>
              </a:rPr>
              <a:t> - </a:t>
            </a:r>
            <a:r>
              <a:rPr lang="mr-IN" b="1" err="1">
                <a:cs typeface="Mangal"/>
              </a:rPr>
              <a:t>оператор</a:t>
            </a:r>
            <a:r>
              <a:rPr lang="mr-IN" b="1">
                <a:cs typeface="Mangal"/>
              </a:rPr>
              <a:t> (</a:t>
            </a:r>
            <a:r>
              <a:rPr lang="mr-IN" b="1" err="1">
                <a:cs typeface="Mangal"/>
              </a:rPr>
              <a:t>задача</a:t>
            </a:r>
            <a:r>
              <a:rPr lang="mr-IN" b="1">
                <a:cs typeface="Mangal"/>
              </a:rPr>
              <a:t>)</a:t>
            </a:r>
            <a:r>
              <a:rPr lang="mr-IN">
                <a:cs typeface="Mangal"/>
              </a:rPr>
              <a:t> </a:t>
            </a: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ребро</a:t>
            </a:r>
            <a:r>
              <a:rPr lang="mr-IN">
                <a:cs typeface="Mangal"/>
              </a:rPr>
              <a:t> - </a:t>
            </a:r>
            <a:r>
              <a:rPr lang="mr-IN" b="1" err="1">
                <a:cs typeface="Mangal"/>
              </a:rPr>
              <a:t>связь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между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задачами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например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одна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задача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должна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быть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выполнена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строго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после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другой</a:t>
            </a:r>
            <a:r>
              <a:rPr lang="mr-IN">
                <a:cs typeface="Mangal"/>
              </a:rPr>
              <a:t>)</a:t>
            </a: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9D0858A-225E-D362-4212-16E0BF38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279" y="2300697"/>
            <a:ext cx="4863746" cy="26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8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Системы автоматизации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582266" cy="6189663"/>
          </a:xfrm>
        </p:spPr>
        <p:txBody>
          <a:bodyPr/>
          <a:lstStyle/>
          <a:p>
            <a:r>
              <a:rPr lang="mr-IN" err="1">
                <a:ea typeface="+mn-lt"/>
                <a:cs typeface="Mangal"/>
              </a:rPr>
              <a:t>Последние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несколько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лет</a:t>
            </a:r>
            <a:r>
              <a:rPr lang="mr-IN">
                <a:ea typeface="+mn-lt"/>
                <a:cs typeface="Mangal"/>
              </a:rPr>
              <a:t> в </a:t>
            </a:r>
            <a:r>
              <a:rPr lang="mr-IN" err="1">
                <a:ea typeface="+mn-lt"/>
                <a:cs typeface="Mangal"/>
              </a:rPr>
              <a:t>аналитике</a:t>
            </a:r>
            <a:r>
              <a:rPr lang="mr-IN">
                <a:ea typeface="+mn-lt"/>
                <a:cs typeface="Mangal"/>
              </a:rPr>
              <a:t> и </a:t>
            </a:r>
            <a:r>
              <a:rPr lang="mr-IN" err="1">
                <a:ea typeface="+mn-lt"/>
                <a:cs typeface="Mangal"/>
              </a:rPr>
              <a:t>дата-инжиниринге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стали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популярны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окрекстраторы</a:t>
            </a:r>
            <a:r>
              <a:rPr lang="mr-IN">
                <a:ea typeface="+mn-lt"/>
                <a:cs typeface="Mangal"/>
              </a:rPr>
              <a:t>, </a:t>
            </a:r>
            <a:r>
              <a:rPr lang="mr-IN" err="1">
                <a:ea typeface="+mn-lt"/>
                <a:cs typeface="Mangal"/>
              </a:rPr>
              <a:t>реализующие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 err="1">
                <a:ea typeface="+mn-lt"/>
                <a:cs typeface="Mangal"/>
              </a:rPr>
              <a:t>планировщики</a:t>
            </a:r>
            <a:r>
              <a:rPr lang="mr-IN">
                <a:ea typeface="+mn-lt"/>
                <a:cs typeface="Mangal"/>
              </a:rPr>
              <a:t> в виде </a:t>
            </a:r>
            <a:r>
              <a:rPr lang="mr-IN" b="1">
                <a:ea typeface="+mn-lt"/>
                <a:cs typeface="Mangal"/>
              </a:rPr>
              <a:t>DAG</a:t>
            </a:r>
            <a:r>
              <a:rPr lang="mr-IN">
                <a:ea typeface="+mn-lt"/>
                <a:cs typeface="Mangal"/>
              </a:rPr>
              <a:t>'ов:</a:t>
            </a:r>
            <a:endParaRPr lang="mr-IN">
              <a:cs typeface="Mangal"/>
            </a:endParaRPr>
          </a:p>
          <a:p>
            <a:pPr marL="342900" indent="-342900">
              <a:buFont typeface="Arial"/>
              <a:buChar char="•"/>
            </a:pPr>
            <a:r>
              <a:rPr lang="mr-IN">
                <a:ea typeface="+mn-lt"/>
                <a:cs typeface="Mangal"/>
                <a:hlinkClick r:id="rId2"/>
              </a:rPr>
              <a:t>Oozie</a:t>
            </a:r>
            <a:r>
              <a:rPr lang="mr-IN">
                <a:ea typeface="+mn-lt"/>
                <a:cs typeface="Mangal"/>
              </a:rPr>
              <a:t> </a:t>
            </a:r>
            <a:r>
              <a:rPr lang="mr-IN">
                <a:cs typeface="Mangal"/>
              </a:rPr>
              <a:t>(для Hadoop)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  <a:hlinkClick r:id="rId3"/>
              </a:rPr>
              <a:t>Luigi</a:t>
            </a:r>
            <a:r>
              <a:rPr lang="mr-IN">
                <a:cs typeface="Mangal"/>
              </a:rPr>
              <a:t> (от Spotify)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  <a:hlinkClick r:id="rId4"/>
              </a:rPr>
              <a:t>Airflow</a:t>
            </a:r>
            <a:r>
              <a:rPr lang="mr-IN">
                <a:cs typeface="Mangal"/>
              </a:rPr>
              <a:t> (от Airbnb)</a:t>
            </a: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Они работают по принципу </a:t>
            </a:r>
            <a:r>
              <a:rPr lang="mr-IN" b="1">
                <a:cs typeface="Mangal"/>
              </a:rPr>
              <a:t>"</a:t>
            </a:r>
            <a:r>
              <a:rPr lang="mr-IN" b="1">
                <a:ea typeface="+mn-lt"/>
                <a:cs typeface="+mn-lt"/>
              </a:rPr>
              <a:t>configuration as a code",</a:t>
            </a:r>
            <a:r>
              <a:rPr lang="mr-IN">
                <a:ea typeface="+mn-lt"/>
                <a:cs typeface="+mn-lt"/>
              </a:rPr>
              <a:t> позволяя применять в настройке шедулера стандартные инструменты работы с кодом (системы контроля версий и ревью, юнит-тесты, расширения через библиотеки и тд).</a:t>
            </a:r>
            <a:endParaRPr lang="mr-IN">
              <a:cs typeface="Mangal"/>
            </a:endParaRPr>
          </a:p>
          <a:p>
            <a:r>
              <a:rPr lang="mr-IN">
                <a:cs typeface="Arial"/>
              </a:rPr>
              <a:t>Последние 2 инструмента похожи и используют </a:t>
            </a:r>
            <a:r>
              <a:rPr lang="mr-IN" b="1">
                <a:cs typeface="Arial"/>
              </a:rPr>
              <a:t>Python</a:t>
            </a:r>
            <a:r>
              <a:rPr lang="mr-IN">
                <a:cs typeface="Arial"/>
              </a:rPr>
              <a:t>, что удобно продуктовым аналитикам.</a:t>
            </a: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36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41345" y="531254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Зачем нужна автоматизация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Виды архитектур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  <a:cs typeface="Arial"/>
              </a:rPr>
              <a:t>Системы автоматизации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ru-RU" sz="3200">
              <a:solidFill>
                <a:srgbClr val="000000"/>
              </a:solidFill>
              <a:cs typeface="Arial"/>
            </a:endParaRPr>
          </a:p>
          <a:p>
            <a:r>
              <a:rPr lang="ru-RU" sz="3200" err="1">
                <a:ea typeface="+mn-lt"/>
                <a:cs typeface="+mn-lt"/>
              </a:rPr>
              <a:t>Airflow</a:t>
            </a:r>
            <a:endParaRPr lang="ru-RU" sz="3200"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Из чего соситоит airflow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31932" cy="6189663"/>
          </a:xfrm>
        </p:spPr>
        <p:txBody>
          <a:bodyPr/>
          <a:lstStyle/>
          <a:p>
            <a:r>
              <a:rPr lang="mr-IN">
                <a:ea typeface="+mn-lt"/>
                <a:cs typeface="Mangal"/>
              </a:rPr>
              <a:t> Airflow - это пакет для Python, а также программа, состоящая из:</a:t>
            </a:r>
          </a:p>
          <a:p>
            <a:pPr marL="342900" indent="-342900">
              <a:buFont typeface="Arial"/>
              <a:buChar char="•"/>
            </a:pPr>
            <a:r>
              <a:rPr lang="mr-IN" b="1">
                <a:ea typeface="+mn-lt"/>
                <a:cs typeface="Mangal"/>
              </a:rPr>
              <a:t>Webserver </a:t>
            </a:r>
            <a:r>
              <a:rPr lang="mr-IN">
                <a:ea typeface="+mn-lt"/>
                <a:cs typeface="Mangal"/>
              </a:rPr>
              <a:t>- интерфейс для работы с расписаниями, хотя он не влияет на запуск задач</a:t>
            </a:r>
            <a:endParaRPr lang="ru-RU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mr-IN" b="1">
                <a:ea typeface="+mn-lt"/>
                <a:cs typeface="Mangal"/>
              </a:rPr>
              <a:t>Scheduler</a:t>
            </a:r>
            <a:r>
              <a:rPr lang="mr-IN" b="1">
                <a:cs typeface="Mangal"/>
              </a:rPr>
              <a:t>/Executer</a:t>
            </a:r>
            <a:r>
              <a:rPr lang="mr-IN">
                <a:cs typeface="Mangal"/>
              </a:rPr>
              <a:t> - основная программа, которая управляет запуском задач</a:t>
            </a:r>
            <a:endParaRPr lang="mr-IN"/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Metadata БД</a:t>
            </a:r>
            <a:r>
              <a:rPr lang="mr-IN">
                <a:cs typeface="Mangal"/>
              </a:rPr>
              <a:t> - здесь хранится логирование, данные о пользователях и тд</a:t>
            </a:r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DAG directory</a:t>
            </a:r>
            <a:r>
              <a:rPr lang="mr-IN">
                <a:cs typeface="Mangal"/>
              </a:rPr>
              <a:t> - папка с кодом задач</a:t>
            </a: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Необязательный элемент</a:t>
            </a:r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Workers </a:t>
            </a:r>
            <a:r>
              <a:rPr lang="mr-IN">
                <a:cs typeface="Mangal"/>
              </a:rPr>
              <a:t>- дополнительные машины, на которых scheduler запускает выполнение задач</a:t>
            </a: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3BE0D34C-7190-5018-86A4-FD320091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476" y="2296778"/>
            <a:ext cx="5958113" cy="36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29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Интерфейс Airflow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5687478" cy="6189663"/>
          </a:xfrm>
        </p:spPr>
        <p:txBody>
          <a:bodyPr/>
          <a:lstStyle/>
          <a:p>
            <a:r>
              <a:rPr lang="mr-IN">
                <a:ea typeface="+mn-lt"/>
                <a:cs typeface="Mangal"/>
              </a:rPr>
              <a:t>Основные экраны (коллаж):</a:t>
            </a:r>
            <a:endParaRPr lang="mr-IN">
              <a:cs typeface="Mangal"/>
            </a:endParaRPr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Вверху:</a:t>
            </a:r>
            <a:r>
              <a:rPr lang="mr-IN">
                <a:cs typeface="Mangal"/>
              </a:rPr>
              <a:t> список DAG'ов с поиском - позволяет быстро увидеть инфу, запустить и выключить DAG</a:t>
            </a:r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Сниху слева:</a:t>
            </a:r>
            <a:r>
              <a:rPr lang="mr-IN">
                <a:cs typeface="Mangal"/>
              </a:rPr>
              <a:t> экран DAG'а - позволяет проссматривать дерево и граф, время работы, логи и код</a:t>
            </a:r>
          </a:p>
          <a:p>
            <a:pPr marL="342900" indent="-342900">
              <a:buFont typeface="Arial"/>
              <a:buChar char="•"/>
            </a:pPr>
            <a:r>
              <a:rPr lang="mr-IN" b="1">
                <a:cs typeface="Mangal"/>
              </a:rPr>
              <a:t>Снизу справа:</a:t>
            </a:r>
            <a:r>
              <a:rPr lang="mr-IN">
                <a:cs typeface="Mangal"/>
              </a:rPr>
              <a:t> экран просмотра конкретного запуска DAG'а  - позволяет просматривать логи запусков, и помечать успех/неудачу в запуске и очищать запуск для рестарта</a:t>
            </a: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8FAB06A-5D48-8025-12B7-9CBF5B4D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057" y="2637045"/>
            <a:ext cx="9337749" cy="4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79067" y="2614725"/>
            <a:ext cx="13378557" cy="3536042"/>
          </a:xfrm>
        </p:spPr>
        <p:txBody>
          <a:bodyPr/>
          <a:lstStyle/>
          <a:p>
            <a:r>
              <a:rPr lang="ru-RU" sz="4000" b="1">
                <a:latin typeface="Arial Black"/>
              </a:rPr>
              <a:t>Автоматизация </a:t>
            </a:r>
            <a:r>
              <a:rPr lang="ru-RU" sz="4000">
                <a:latin typeface="Arial Black"/>
              </a:rPr>
              <a:t>- о</a:t>
            </a:r>
            <a:r>
              <a:rPr lang="ru-RU" sz="4000">
                <a:latin typeface="Arial Black"/>
                <a:ea typeface="+mj-lt"/>
                <a:cs typeface="+mj-lt"/>
              </a:rPr>
              <a:t>дно из направлений научно-технического прогресса, … с целью освобождения человека от участия в процессах ...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B5978A-071D-8650-8F67-CB789C6038FD}"/>
              </a:ext>
            </a:extLst>
          </p:cNvPr>
          <p:cNvSpPr>
            <a:spLocks noGrp="1"/>
          </p:cNvSpPr>
          <p:nvPr/>
        </p:nvSpPr>
        <p:spPr>
          <a:xfrm>
            <a:off x="2412001" y="6402052"/>
            <a:ext cx="12513088" cy="905927"/>
          </a:xfrm>
          <a:prstGeom prst="rect">
            <a:avLst/>
          </a:prstGeom>
        </p:spPr>
        <p:txBody>
          <a:bodyPr vert="horz" lIns="0" tIns="324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4600" b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Tx/>
              <a:buNone/>
              <a:defRPr sz="4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Tx/>
              <a:buNone/>
              <a:defRPr sz="4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4600" b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/>
              <a:t>Статья на </a:t>
            </a:r>
            <a:r>
              <a:rPr lang="ru-RU">
                <a:hlinkClick r:id="rId2"/>
              </a:rPr>
              <a:t>википедии</a:t>
            </a:r>
            <a:endParaRPr lang="ru-RU">
              <a:cs typeface="Arial" panose="020B0604020202020204"/>
            </a:endParaRPr>
          </a:p>
          <a:p>
            <a:pPr algn="r"/>
            <a:endParaRPr lang="ru-RU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588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Операторы (задачи) Airflow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195D29D-548A-3A10-EE4A-F429B42C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332" y="2433415"/>
            <a:ext cx="8459011" cy="5147145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BB892EEE-272D-4075-5784-B96FB60457CB}"/>
              </a:ext>
            </a:extLst>
          </p:cNvPr>
          <p:cNvSpPr txBox="1">
            <a:spLocks/>
          </p:cNvSpPr>
          <p:nvPr/>
        </p:nvSpPr>
        <p:spPr>
          <a:xfrm>
            <a:off x="11291816" y="7687603"/>
            <a:ext cx="4967955" cy="31417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50">
                <a:cs typeface="Arial"/>
                <a:hlinkClick r:id="rId3"/>
              </a:rPr>
              <a:t>Youtube</a:t>
            </a:r>
            <a:endParaRPr lang="ru-RU" sz="1650">
              <a:cs typeface="Arial"/>
            </a:endParaRPr>
          </a:p>
          <a:p>
            <a:pPr marL="379095" lvl="2" indent="-379095">
              <a:buClr>
                <a:srgbClr val="000000"/>
              </a:buClr>
            </a:pPr>
            <a:endParaRPr lang="ru-RU" sz="1650">
              <a:cs typeface="Arial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D847007-562A-0159-CAE6-E1152083E9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5687478" cy="6189663"/>
          </a:xfrm>
        </p:spPr>
        <p:txBody>
          <a:bodyPr/>
          <a:lstStyle/>
          <a:p>
            <a:r>
              <a:rPr lang="mr-IN">
                <a:ea typeface="+mn-lt"/>
                <a:cs typeface="Mangal"/>
              </a:rPr>
              <a:t>Важно: airflow сам </a:t>
            </a:r>
            <a:r>
              <a:rPr lang="mr-IN" b="1">
                <a:ea typeface="+mn-lt"/>
                <a:cs typeface="Mangal"/>
              </a:rPr>
              <a:t>не перемещает данные</a:t>
            </a:r>
            <a:r>
              <a:rPr lang="mr-IN">
                <a:ea typeface="+mn-lt"/>
                <a:cs typeface="Mangal"/>
              </a:rPr>
              <a:t>, поэтому он не является ETL-инструментом!</a:t>
            </a:r>
            <a:endParaRPr lang="ru-RU"/>
          </a:p>
          <a:p>
            <a:r>
              <a:rPr lang="mr-IN">
                <a:cs typeface="Mangal"/>
              </a:rPr>
              <a:t>Суть airflow в том чтобы объявить задачи и их связь между собой. 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В самих задачах может быть что угодно - запуск python-кода, команды из терминала и тд.</a:t>
            </a:r>
          </a:p>
          <a:p>
            <a:r>
              <a:rPr lang="mr-IN">
                <a:cs typeface="Mangal"/>
              </a:rPr>
              <a:t>Поскольку это open-source инструмент, большинство команд пишут свои собственные операторы.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60814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Пример DAG'а</a:t>
            </a:r>
          </a:p>
        </p:txBody>
      </p:sp>
    </p:spTree>
    <p:extLst>
      <p:ext uri="{BB962C8B-B14F-4D97-AF65-F5344CB8AC3E}">
        <p14:creationId xmlns:p14="http://schemas.microsoft.com/office/powerpoint/2010/main" val="3313423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Объявление DAG'а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40208" cy="6189663"/>
          </a:xfrm>
        </p:spPr>
        <p:txBody>
          <a:bodyPr/>
          <a:lstStyle/>
          <a:p>
            <a:r>
              <a:rPr lang="mr-IN">
                <a:cs typeface="Mangal"/>
              </a:rPr>
              <a:t>DAG  - это обычный Python-класс. </a:t>
            </a:r>
            <a:endParaRPr lang="ru-RU"/>
          </a:p>
          <a:p>
            <a:r>
              <a:rPr lang="mr-IN">
                <a:cs typeface="Mangal"/>
              </a:rPr>
              <a:t>Можно объявить несколько DAG'ов в одном файле, как и разбить разные задачи одного </a:t>
            </a:r>
            <a:r>
              <a:rPr lang="mr-IN">
                <a:ea typeface="+mn-lt"/>
                <a:cs typeface="+mn-lt"/>
              </a:rPr>
              <a:t>DAG'а по нескольким файлам.</a:t>
            </a:r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Имя переменной ни на что не влияет, главное название DAG'а в первом аргументе.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7DAC79-F78D-29D2-8A3C-10EAB19A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76" y="2297305"/>
            <a:ext cx="5896515" cy="13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4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Агрументы</a:t>
            </a:r>
            <a:r>
              <a:rPr lang="ru-RU">
                <a:cs typeface="Arial"/>
              </a:rPr>
              <a:t> DAG'а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40208" cy="6189663"/>
          </a:xfrm>
        </p:spPr>
        <p:txBody>
          <a:bodyPr/>
          <a:lstStyle/>
          <a:p>
            <a:r>
              <a:rPr lang="mr-IN">
                <a:cs typeface="Mangal"/>
              </a:rPr>
              <a:t>Первый этап - </a:t>
            </a:r>
            <a:r>
              <a:rPr lang="mr-IN">
                <a:cs typeface="Mangal"/>
                <a:hlinkClick r:id="rId2"/>
              </a:rPr>
              <a:t>настройка</a:t>
            </a:r>
            <a:r>
              <a:rPr lang="mr-IN">
                <a:cs typeface="Mangal"/>
              </a:rPr>
              <a:t> DAG'а.</a:t>
            </a:r>
          </a:p>
          <a:p>
            <a:r>
              <a:rPr lang="mr-IN">
                <a:cs typeface="Mangal"/>
              </a:rPr>
              <a:t>Здесь нужно выбратть: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Пользователя-владельца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Зависят ли запуске в какой-либо день от предыдущего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Параметры перезапуска при неудачном запуске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Параметры отправки алертов</a:t>
            </a:r>
          </a:p>
          <a:p>
            <a:pPr marL="342900" lvl="1">
              <a:buFont typeface="Arial"/>
              <a:buChar char="•"/>
            </a:pPr>
            <a:r>
              <a:rPr lang="mr-IN" b="0">
                <a:cs typeface="Mangal"/>
              </a:rPr>
              <a:t> Email или кастомная функция</a:t>
            </a:r>
            <a:endParaRPr lang="mr-IN">
              <a:cs typeface="Mangal"/>
            </a:endParaRPr>
          </a:p>
          <a:p>
            <a:pPr marL="342900" lvl="1">
              <a:buFont typeface="Arial"/>
              <a:buChar char="•"/>
            </a:pPr>
            <a:r>
              <a:rPr lang="mr-IN" b="0">
                <a:cs typeface="Mangal"/>
              </a:rPr>
              <a:t> Стоит ли нотифицировать при каждом падении или после всех перезапусков</a:t>
            </a:r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D7210F-05B6-0E2F-87AE-3A904DFD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686" y="2299643"/>
            <a:ext cx="5756520" cy="32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72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Catchup 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226778" cy="6189663"/>
          </a:xfrm>
        </p:spPr>
        <p:txBody>
          <a:bodyPr/>
          <a:lstStyle/>
          <a:p>
            <a:r>
              <a:rPr lang="mr-IN">
                <a:cs typeface="Mangal"/>
              </a:rPr>
              <a:t>У </a:t>
            </a:r>
            <a:r>
              <a:rPr lang="mr-IN" err="1">
                <a:cs typeface="Mangal"/>
              </a:rPr>
              <a:t>DAG'а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есть</a:t>
            </a:r>
            <a:r>
              <a:rPr lang="mr-IN">
                <a:cs typeface="Mangal"/>
              </a:rPr>
              <a:t> 3 </a:t>
            </a:r>
            <a:r>
              <a:rPr lang="mr-IN" err="1">
                <a:cs typeface="Mangal"/>
              </a:rPr>
              <a:t>основных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параметра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могут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быть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как</a:t>
            </a:r>
            <a:r>
              <a:rPr lang="mr-IN">
                <a:cs typeface="Mangal"/>
              </a:rPr>
              <a:t> в </a:t>
            </a:r>
            <a:r>
              <a:rPr lang="mr-IN" err="1">
                <a:cs typeface="Mangal"/>
              </a:rPr>
              <a:t>default_args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так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параметром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конструкторе</a:t>
            </a:r>
            <a:r>
              <a:rPr lang="mr-IN">
                <a:cs typeface="Mangal"/>
              </a:rPr>
              <a:t>):</a:t>
            </a:r>
            <a:endParaRPr lang="ru-RU"/>
          </a:p>
          <a:p>
            <a:pPr marL="457200" indent="-457200">
              <a:buAutoNum type="arabicPeriod"/>
            </a:pPr>
            <a:r>
              <a:rPr lang="mr-IN" b="1" err="1">
                <a:cs typeface="Mangal"/>
              </a:rPr>
              <a:t>start_date</a:t>
            </a:r>
            <a:endParaRPr lang="mr-IN" err="1">
              <a:cs typeface="Mangal" panose="02040503050203030202" pitchFamily="18" charset="0"/>
            </a:endParaRPr>
          </a:p>
          <a:p>
            <a:pPr marL="457200" indent="-457200">
              <a:buAutoNum type="arabicPeriod"/>
            </a:pPr>
            <a:r>
              <a:rPr lang="mr-IN" b="1" err="1">
                <a:cs typeface="Mangal"/>
              </a:rPr>
              <a:t>end_date</a:t>
            </a:r>
          </a:p>
          <a:p>
            <a:pPr marL="457200" indent="-457200">
              <a:buAutoNum type="arabicPeriod"/>
            </a:pPr>
            <a:r>
              <a:rPr lang="mr-IN" b="1" err="1">
                <a:cs typeface="Mangal"/>
              </a:rPr>
              <a:t>schedule_interval</a:t>
            </a:r>
            <a:r>
              <a:rPr lang="mr-IN" b="1">
                <a:cs typeface="Mangal"/>
              </a:rPr>
              <a:t> (</a:t>
            </a:r>
            <a:r>
              <a:rPr lang="mr-IN" err="1">
                <a:cs typeface="Mangal"/>
              </a:rPr>
              <a:t>обычное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cron-выражение</a:t>
            </a:r>
            <a:r>
              <a:rPr lang="mr-IN">
                <a:ea typeface="+mn-lt"/>
                <a:cs typeface="+mn-lt"/>
              </a:rPr>
              <a:t>). </a:t>
            </a:r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При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этом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scheduler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создает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инстанс</a:t>
            </a:r>
            <a:r>
              <a:rPr lang="mr-IN">
                <a:cs typeface="Mangal"/>
              </a:rPr>
              <a:t> (</a:t>
            </a:r>
            <a:r>
              <a:rPr lang="mr-IN" b="1" err="1">
                <a:cs typeface="Mangal"/>
              </a:rPr>
              <a:t>TaskRun</a:t>
            </a:r>
            <a:r>
              <a:rPr lang="mr-IN">
                <a:cs typeface="Mangal"/>
              </a:rPr>
              <a:t>) </a:t>
            </a: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каждого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интервала</a:t>
            </a:r>
            <a:r>
              <a:rPr lang="mr-IN">
                <a:cs typeface="Mangal"/>
              </a:rPr>
              <a:t>, и </a:t>
            </a:r>
            <a:r>
              <a:rPr lang="mr-IN" err="1">
                <a:cs typeface="Mangal"/>
              </a:rPr>
              <a:t>запускает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задачу</a:t>
            </a:r>
            <a:r>
              <a:rPr lang="mr-IN">
                <a:cs typeface="Mangal"/>
              </a:rPr>
              <a:t>.</a:t>
            </a:r>
          </a:p>
          <a:p>
            <a:r>
              <a:rPr lang="mr-IN" err="1">
                <a:cs typeface="Mangal"/>
              </a:rPr>
              <a:t>Если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сделаем</a:t>
            </a:r>
            <a:r>
              <a:rPr lang="mr-IN">
                <a:cs typeface="Mangal"/>
              </a:rPr>
              <a:t> DAG 1 </a:t>
            </a:r>
            <a:r>
              <a:rPr lang="mr-IN" err="1">
                <a:cs typeface="Mangal"/>
              </a:rPr>
              <a:t>июня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но</a:t>
            </a:r>
            <a:r>
              <a:rPr lang="mr-IN">
                <a:cs typeface="Mangal"/>
              </a:rPr>
              <a:t> </a:t>
            </a:r>
            <a:r>
              <a:rPr lang="mr-IN" err="1">
                <a:ea typeface="+mn-lt"/>
                <a:cs typeface="+mn-lt"/>
              </a:rPr>
              <a:t>start_date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выставим</a:t>
            </a:r>
            <a:r>
              <a:rPr lang="mr-IN">
                <a:ea typeface="+mn-lt"/>
                <a:cs typeface="+mn-lt"/>
              </a:rPr>
              <a:t> 1 </a:t>
            </a:r>
            <a:r>
              <a:rPr lang="mr-IN" err="1">
                <a:ea typeface="+mn-lt"/>
                <a:cs typeface="+mn-lt"/>
              </a:rPr>
              <a:t>мая</a:t>
            </a:r>
            <a:r>
              <a:rPr lang="mr-IN">
                <a:ea typeface="+mn-lt"/>
                <a:cs typeface="+mn-lt"/>
              </a:rPr>
              <a:t>, </a:t>
            </a:r>
            <a:r>
              <a:rPr lang="mr-IN" err="1">
                <a:ea typeface="+mn-lt"/>
                <a:cs typeface="+mn-lt"/>
              </a:rPr>
              <a:t>то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за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весь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май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разом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создадутся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задачи</a:t>
            </a:r>
            <a:r>
              <a:rPr lang="mr-IN">
                <a:ea typeface="+mn-lt"/>
                <a:cs typeface="+mn-lt"/>
              </a:rPr>
              <a:t> и </a:t>
            </a:r>
            <a:r>
              <a:rPr lang="mr-IN" err="1">
                <a:ea typeface="+mn-lt"/>
                <a:cs typeface="+mn-lt"/>
              </a:rPr>
              <a:t>попытаются</a:t>
            </a:r>
            <a:r>
              <a:rPr lang="mr-IN">
                <a:ea typeface="+mn-lt"/>
                <a:cs typeface="+mn-lt"/>
              </a:rPr>
              <a:t> </a:t>
            </a:r>
            <a:r>
              <a:rPr lang="mr-IN" err="1">
                <a:ea typeface="+mn-lt"/>
                <a:cs typeface="+mn-lt"/>
              </a:rPr>
              <a:t>исполниться</a:t>
            </a:r>
            <a:r>
              <a:rPr lang="mr-IN">
                <a:ea typeface="+mn-lt"/>
                <a:cs typeface="+mn-lt"/>
              </a:rPr>
              <a:t>. </a:t>
            </a:r>
            <a:endParaRPr lang="mr-IN">
              <a:ea typeface="+mn-lt"/>
              <a:cs typeface="Mangal"/>
            </a:endParaRPr>
          </a:p>
          <a:p>
            <a:endParaRPr lang="mr-IN">
              <a:ea typeface="+mn-lt"/>
              <a:cs typeface="Mangal"/>
            </a:endParaRPr>
          </a:p>
          <a:p>
            <a:r>
              <a:rPr lang="mr-IN" err="1">
                <a:cs typeface="Mangal"/>
              </a:rPr>
              <a:t>Если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такое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поведение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невалидно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нужно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выставить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паметра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catchup</a:t>
            </a:r>
            <a:r>
              <a:rPr lang="mr-IN" b="1">
                <a:cs typeface="Mangal"/>
              </a:rPr>
              <a:t>=</a:t>
            </a:r>
            <a:r>
              <a:rPr lang="mr-IN" b="1" err="1">
                <a:cs typeface="Mangal"/>
              </a:rPr>
              <a:t>False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353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Объявление операторов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40208" cy="6189663"/>
          </a:xfrm>
        </p:spPr>
        <p:txBody>
          <a:bodyPr/>
          <a:lstStyle/>
          <a:p>
            <a:r>
              <a:rPr lang="mr-IN">
                <a:cs typeface="Mangal"/>
              </a:rPr>
              <a:t>У всех операторов есть 2 обязательных параметра - </a:t>
            </a:r>
            <a:r>
              <a:rPr lang="mr-IN" b="1">
                <a:cs typeface="Mangal"/>
              </a:rPr>
              <a:t>task_id</a:t>
            </a:r>
            <a:r>
              <a:rPr lang="mr-IN">
                <a:cs typeface="Mangal"/>
              </a:rPr>
              <a:t> (уникальный в рамках DAG'a) и </a:t>
            </a:r>
            <a:r>
              <a:rPr lang="mr-IN" b="1">
                <a:cs typeface="Mangal"/>
              </a:rPr>
              <a:t>dag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Другие параметры: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Оператор пустышка DummyOperator содержит только их и не делает ничего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BashOperator помимо </a:t>
            </a:r>
            <a:r>
              <a:rPr lang="mr-IN" b="1">
                <a:cs typeface="Mangal"/>
              </a:rPr>
              <a:t>t</a:t>
            </a:r>
            <a:r>
              <a:rPr lang="mr-IN" b="1">
                <a:ea typeface="+mn-lt"/>
                <a:cs typeface="+mn-lt"/>
              </a:rPr>
              <a:t>ask_id</a:t>
            </a:r>
            <a:r>
              <a:rPr lang="mr-IN">
                <a:ea typeface="+mn-lt"/>
                <a:cs typeface="+mn-lt"/>
              </a:rPr>
              <a:t> и </a:t>
            </a:r>
            <a:r>
              <a:rPr lang="mr-IN" b="1">
                <a:ea typeface="+mn-lt"/>
                <a:cs typeface="+mn-lt"/>
              </a:rPr>
              <a:t>dag </a:t>
            </a:r>
            <a:r>
              <a:rPr lang="mr-IN">
                <a:ea typeface="+mn-lt"/>
                <a:cs typeface="+mn-lt"/>
              </a:rPr>
              <a:t>содержит также bash-команду, которую надо выполнить</a:t>
            </a:r>
            <a:endParaRPr lang="mr-IN">
              <a:ea typeface="+mn-lt"/>
              <a:cs typeface="Mangal"/>
            </a:endParaRPr>
          </a:p>
          <a:p>
            <a:pPr marL="342900" indent="-342900">
              <a:buFont typeface="Arial"/>
              <a:buChar char="•"/>
            </a:pPr>
            <a:r>
              <a:rPr lang="mr-IN">
                <a:ea typeface="+mn-lt"/>
                <a:cs typeface="Mangal"/>
              </a:rPr>
              <a:t>PythonOperator</a:t>
            </a:r>
            <a:r>
              <a:rPr lang="mr-IN">
                <a:cs typeface="Mangal"/>
              </a:rPr>
              <a:t> - ссылку на питоновскую функцию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0FC97E-C5FA-8763-C486-9790B8A1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225" y="2296456"/>
            <a:ext cx="6034910" cy="30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74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Указание связи между операторами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40208" cy="6189663"/>
          </a:xfrm>
        </p:spPr>
        <p:txBody>
          <a:bodyPr/>
          <a:lstStyle/>
          <a:p>
            <a:r>
              <a:rPr lang="mr-IN">
                <a:cs typeface="Mangal"/>
              </a:rPr>
              <a:t>Зависимость между задачами настраивается с помощью эквивалентных операторов</a:t>
            </a:r>
            <a:endParaRPr lang="ru-RU"/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Двойных стрелок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Функций set_upstream / set_downstream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Можно использовать списки задач: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B9D839-6A18-097E-D97A-403B0FE8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576" y="2302064"/>
            <a:ext cx="5017960" cy="3296573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2BD24F-4B4E-A83E-8AD9-55C25AB5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04" y="6015428"/>
            <a:ext cx="4571085" cy="11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16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Все вместе. Простой DAG 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B29FC1-8DC6-53BE-9240-94753DB6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76" y="2344857"/>
            <a:ext cx="9306003" cy="4961732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CDEE050F-E606-7FA2-EF8A-D651B3810DB4}"/>
              </a:ext>
            </a:extLst>
          </p:cNvPr>
          <p:cNvSpPr txBox="1">
            <a:spLocks/>
          </p:cNvSpPr>
          <p:nvPr/>
        </p:nvSpPr>
        <p:spPr>
          <a:xfrm>
            <a:off x="8000864" y="7497353"/>
            <a:ext cx="4967955" cy="31417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50">
                <a:cs typeface="Arial"/>
                <a:hlinkClick r:id="rId3"/>
              </a:rPr>
              <a:t>Youtube</a:t>
            </a:r>
          </a:p>
          <a:p>
            <a:pPr marL="379095" lvl="2" indent="-379095">
              <a:buClr>
                <a:srgbClr val="000000"/>
              </a:buClr>
            </a:pPr>
            <a:endParaRPr lang="ru-RU" sz="16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18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Фишки airflow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144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Взаимодействие между задачами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783F36-C0F4-A4CD-5135-77A698471A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6406431" cy="6189663"/>
          </a:xfrm>
        </p:spPr>
        <p:txBody>
          <a:bodyPr/>
          <a:lstStyle/>
          <a:p>
            <a:r>
              <a:rPr lang="mr-IN">
                <a:cs typeface="Mangal"/>
              </a:rPr>
              <a:t>По дефолту нижестоящий таск исполняется только после того, как успешно выполнятся вышестоящие.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Но можно изменить такое поведение, указав дополнительный параметр </a:t>
            </a:r>
            <a:r>
              <a:rPr lang="mr-IN" b="1">
                <a:ea typeface="+mn-lt"/>
                <a:cs typeface="+mn-lt"/>
              </a:rPr>
              <a:t>trigger_rule</a:t>
            </a:r>
            <a:r>
              <a:rPr lang="mr-IN">
                <a:cs typeface="Mangal"/>
              </a:rPr>
              <a:t> в операторе.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Список его возможных значений справа.</a:t>
            </a: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pPr marL="342900" indent="-342900">
              <a:buFont typeface="Arial"/>
              <a:buChar char="•"/>
            </a:pPr>
            <a:endParaRPr lang="mr-IN">
              <a:cs typeface="Mangal"/>
            </a:endParaRPr>
          </a:p>
          <a:p>
            <a:endParaRPr lang="ru-RU">
              <a:cs typeface="Ari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A9783BA-4088-7F92-F24A-20E47062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35" y="2381577"/>
            <a:ext cx="8396441" cy="35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Мотивация</a:t>
            </a:r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07051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В продуктовой работе можно придумать бесконечное число автоматизаций, которые можно  "</a:t>
            </a:r>
            <a:r>
              <a:rPr lang="ru-RU" dirty="0" err="1">
                <a:cs typeface="Arial"/>
              </a:rPr>
              <a:t>закодить</a:t>
            </a:r>
            <a:r>
              <a:rPr lang="ru-RU" dirty="0">
                <a:cs typeface="Arial"/>
              </a:rPr>
              <a:t>". </a:t>
            </a:r>
            <a:r>
              <a:rPr lang="ru-RU">
                <a:cs typeface="Arial"/>
              </a:rPr>
              <a:t>Однако большую часть автоматизации </a:t>
            </a:r>
            <a:r>
              <a:rPr lang="ru-RU" b="1">
                <a:cs typeface="Arial"/>
              </a:rPr>
              <a:t>делают разработчики</a:t>
            </a:r>
            <a:r>
              <a:rPr lang="ru-RU">
                <a:cs typeface="Arial"/>
              </a:rPr>
              <a:t>.</a:t>
            </a:r>
            <a:endParaRPr lang="ru-RU"/>
          </a:p>
          <a:p>
            <a:endParaRPr lang="ru-RU">
              <a:cs typeface="Arial"/>
            </a:endParaRPr>
          </a:p>
          <a:p>
            <a:r>
              <a:rPr lang="ru-RU" dirty="0">
                <a:cs typeface="Arial"/>
              </a:rPr>
              <a:t>Продуктовые аналитики работают с 2 типам задач:</a:t>
            </a:r>
            <a:endParaRPr lang="ru-RU" dirty="0"/>
          </a:p>
          <a:p>
            <a:pPr marL="539750" lvl="2" indent="-539750"/>
            <a:r>
              <a:rPr lang="ru-RU" dirty="0"/>
              <a:t>Автоматизация </a:t>
            </a:r>
            <a:r>
              <a:rPr lang="ru-RU" dirty="0" err="1"/>
              <a:t>пайплайнов</a:t>
            </a:r>
            <a:r>
              <a:rPr lang="ru-RU" dirty="0"/>
              <a:t> данных</a:t>
            </a:r>
            <a:endParaRPr lang="ru-RU" dirty="0">
              <a:cs typeface="Arial"/>
            </a:endParaRPr>
          </a:p>
          <a:p>
            <a:pPr marL="539750" lvl="2" indent="-539750"/>
            <a:r>
              <a:rPr lang="mr-IN" dirty="0">
                <a:cs typeface="Mangal"/>
              </a:rPr>
              <a:t>Автоматизация аналитических процессов</a:t>
            </a:r>
          </a:p>
          <a:p>
            <a:pPr marL="539750" lvl="2" indent="-539750"/>
            <a:endParaRPr lang="mr-IN" dirty="0">
              <a:cs typeface="Mangal"/>
            </a:endParaRPr>
          </a:p>
          <a:p>
            <a:pPr marL="0" lvl="2" indent="0">
              <a:buNone/>
            </a:pPr>
            <a:r>
              <a:rPr lang="mr-IN" dirty="0">
                <a:cs typeface="Mangal"/>
              </a:rPr>
              <a:t>Второй пункт основан на первом и задействует инструменты, которыми владеют продуктовые аналитики (Python/R, BI-системы).</a:t>
            </a:r>
          </a:p>
          <a:p>
            <a:pPr marL="539750" lvl="2" indent="-539750"/>
            <a:endParaRPr lang="mr-IN" dirty="0">
              <a:cs typeface="Mangal"/>
            </a:endParaRPr>
          </a:p>
          <a:p>
            <a:pPr marL="539750" lvl="2" indent="-539750"/>
            <a:endParaRPr lang="mr-IN" dirty="0">
              <a:cs typeface="Mangal"/>
            </a:endParaRPr>
          </a:p>
          <a:p>
            <a:pPr marL="539750" lvl="2" indent="-539750"/>
            <a:endParaRPr lang="mr-IN" dirty="0">
              <a:cs typeface="Mangal"/>
            </a:endParaRPr>
          </a:p>
          <a:p>
            <a:pPr marL="0" lvl="2" indent="0">
              <a:buNone/>
            </a:pPr>
            <a:endParaRPr lang="mr-IN" dirty="0">
              <a:cs typeface="Mangal"/>
            </a:endParaRPr>
          </a:p>
          <a:p>
            <a:pPr marL="0" lvl="2" indent="0">
              <a:buNone/>
            </a:pPr>
            <a:endParaRPr lang="mr-IN" dirty="0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55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Templating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65613"/>
            <a:ext cx="8715323" cy="6189663"/>
          </a:xfrm>
        </p:spPr>
        <p:txBody>
          <a:bodyPr/>
          <a:lstStyle/>
          <a:p>
            <a:r>
              <a:rPr lang="mr-IN" err="1">
                <a:cs typeface="Mangal"/>
              </a:rPr>
              <a:t>Допустим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мы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каждый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день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заливаем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таблицу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данные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прошлый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день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из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какого-то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источника</a:t>
            </a:r>
            <a:r>
              <a:rPr lang="mr-IN">
                <a:cs typeface="Mangal"/>
              </a:rPr>
              <a:t>.</a:t>
            </a:r>
          </a:p>
          <a:p>
            <a:r>
              <a:rPr lang="mr-IN" err="1">
                <a:cs typeface="Mangal"/>
              </a:rPr>
              <a:t>Если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захотим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выставить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catchup</a:t>
            </a:r>
            <a:r>
              <a:rPr lang="mr-IN" b="1">
                <a:cs typeface="Mangal"/>
              </a:rPr>
              <a:t>=</a:t>
            </a:r>
            <a:r>
              <a:rPr lang="mr-IN" b="1" err="1">
                <a:cs typeface="Mangal"/>
              </a:rPr>
              <a:t>True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заполнить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предыдущие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дни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т.н</a:t>
            </a:r>
            <a:r>
              <a:rPr lang="mr-IN">
                <a:cs typeface="Mangal"/>
              </a:rPr>
              <a:t>. </a:t>
            </a:r>
            <a:r>
              <a:rPr lang="mr-IN" err="1">
                <a:cs typeface="Mangal"/>
              </a:rPr>
              <a:t>backfill</a:t>
            </a:r>
            <a:r>
              <a:rPr lang="mr-IN">
                <a:cs typeface="Mangal"/>
              </a:rPr>
              <a:t>), </a:t>
            </a:r>
            <a:r>
              <a:rPr lang="mr-IN" err="1">
                <a:cs typeface="Mangal"/>
              </a:rPr>
              <a:t>то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столкнемся</a:t>
            </a:r>
            <a:r>
              <a:rPr lang="mr-IN">
                <a:cs typeface="Mangal"/>
              </a:rPr>
              <a:t> с </a:t>
            </a:r>
            <a:r>
              <a:rPr lang="mr-IN" err="1">
                <a:cs typeface="Mangal"/>
              </a:rPr>
              <a:t>проблемой</a:t>
            </a:r>
            <a:r>
              <a:rPr lang="mr-IN">
                <a:cs typeface="Mangal"/>
              </a:rPr>
              <a:t> - </a:t>
            </a:r>
            <a:r>
              <a:rPr lang="mr-IN" err="1">
                <a:cs typeface="Mangal"/>
              </a:rPr>
              <a:t>код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дни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будет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одинаков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Чтобы</a:t>
            </a:r>
            <a:r>
              <a:rPr lang="mr-IN">
                <a:cs typeface="Mangal"/>
              </a:rPr>
              <a:t> в </a:t>
            </a:r>
            <a:r>
              <a:rPr lang="mr-IN" err="1">
                <a:cs typeface="Mangal"/>
              </a:rPr>
              <a:t>коде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указать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дату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за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которую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исполняется</a:t>
            </a:r>
            <a:r>
              <a:rPr lang="mr-IN">
                <a:cs typeface="Mangal"/>
              </a:rPr>
              <a:t> DAG,  </a:t>
            </a:r>
            <a:r>
              <a:rPr lang="mr-IN" err="1">
                <a:cs typeface="Mangal"/>
              </a:rPr>
              <a:t>можно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воспользоваться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шаблонным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параметром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ds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Такие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параметры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называются</a:t>
            </a:r>
            <a:r>
              <a:rPr lang="mr-IN">
                <a:cs typeface="Mangal"/>
              </a:rPr>
              <a:t> </a:t>
            </a:r>
            <a:r>
              <a:rPr lang="mr-IN" b="1" err="1">
                <a:ea typeface="+mn-lt"/>
                <a:cs typeface="Mangal"/>
              </a:rPr>
              <a:t>макросы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полный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список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можно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найти</a:t>
            </a:r>
            <a:r>
              <a:rPr lang="mr-IN">
                <a:cs typeface="Mangal"/>
              </a:rPr>
              <a:t> </a:t>
            </a:r>
            <a:r>
              <a:rPr lang="mr-IN">
                <a:cs typeface="Mangal"/>
                <a:hlinkClick r:id="rId2"/>
              </a:rPr>
              <a:t>тут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59797B-3B13-554A-1117-2BF7E0C4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068" y="2266998"/>
            <a:ext cx="5151737" cy="31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93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Executors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5269487" cy="6189663"/>
          </a:xfrm>
        </p:spPr>
        <p:txBody>
          <a:bodyPr/>
          <a:lstStyle/>
          <a:p>
            <a:r>
              <a:rPr lang="mr-IN">
                <a:cs typeface="Mangal"/>
              </a:rPr>
              <a:t>В зависимости от того, на каком железе будут исполняться задачи, можно выбрать несколько разных движков.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Это область отвественности DE,  не аналитиков.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DEE7B0D-D3E8-929D-7B77-84ED2025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8" y="5392146"/>
            <a:ext cx="4775064" cy="2774657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2DA66EA-F848-57B7-65CD-54447E00ACD0}"/>
              </a:ext>
            </a:extLst>
          </p:cNvPr>
          <p:cNvSpPr txBox="1">
            <a:spLocks/>
          </p:cNvSpPr>
          <p:nvPr/>
        </p:nvSpPr>
        <p:spPr>
          <a:xfrm>
            <a:off x="11290690" y="8169272"/>
            <a:ext cx="4967955" cy="31417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defPPr>
              <a:defRPr lang="en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650">
                <a:cs typeface="Arial"/>
                <a:hlinkClick r:id="rId3"/>
              </a:rPr>
              <a:t>Youtube</a:t>
            </a:r>
          </a:p>
          <a:p>
            <a:pPr marL="379095" lvl="2" indent="-379095">
              <a:buClr>
                <a:srgbClr val="000000"/>
              </a:buClr>
            </a:pPr>
            <a:endParaRPr lang="ru-RU" sz="1650">
              <a:cs typeface="Arial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3666738C-5EB1-D6FA-3DAA-D478E837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199" y="5391869"/>
            <a:ext cx="6598572" cy="2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Connections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40208" cy="6189663"/>
          </a:xfrm>
        </p:spPr>
        <p:txBody>
          <a:bodyPr/>
          <a:lstStyle/>
          <a:p>
            <a:r>
              <a:rPr lang="mr-IN">
                <a:cs typeface="Mangal"/>
              </a:rPr>
              <a:t>2 из 3х этапов ETL-процесса - это выгрузки/загруки данных из/в источники. </a:t>
            </a:r>
            <a:endParaRPr lang="ru-RU"/>
          </a:p>
          <a:p>
            <a:r>
              <a:rPr lang="mr-IN">
                <a:cs typeface="Mangal"/>
              </a:rPr>
              <a:t>Поэтому Airflow имеет систему хранения и использования кредами - т.н. </a:t>
            </a:r>
            <a:r>
              <a:rPr lang="mr-IN" b="1">
                <a:cs typeface="Mangal"/>
              </a:rPr>
              <a:t>коннекшены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В операторе прописывается название конекшена, из которого достаются логины-пароли и тд, поэтому личные пароли никак не влияют на процесс.</a:t>
            </a:r>
          </a:p>
          <a:p>
            <a:r>
              <a:rPr lang="mr-IN">
                <a:cs typeface="Mangal"/>
              </a:rPr>
              <a:t>При смене пароля или адреса БД нужно сделать изменение лишь в конекшене, и все данные задачи автоматом подцепят изменения.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42</a:t>
            </a:fld>
            <a:endParaRPr lang="ru-RU"/>
          </a:p>
        </p:txBody>
      </p:sp>
      <p:pic>
        <p:nvPicPr>
          <p:cNvPr id="6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0BA4623-5C4E-7730-9FDB-C52D6F46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79" y="2294180"/>
            <a:ext cx="6987520" cy="27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34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Variables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581586" cy="6189663"/>
          </a:xfrm>
        </p:spPr>
        <p:txBody>
          <a:bodyPr/>
          <a:lstStyle/>
          <a:p>
            <a:r>
              <a:rPr lang="mr-IN">
                <a:cs typeface="Mangal"/>
              </a:rPr>
              <a:t>Airflow </a:t>
            </a:r>
            <a:r>
              <a:rPr lang="mr-IN" b="1">
                <a:cs typeface="Mangal"/>
              </a:rPr>
              <a:t>не определяет</a:t>
            </a:r>
            <a:r>
              <a:rPr lang="mr-IN">
                <a:cs typeface="Mangal"/>
              </a:rPr>
              <a:t> как результат одного шага связан с другим.</a:t>
            </a:r>
            <a:endParaRPr lang="ru-RU"/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Однако, есть механизм передачи </a:t>
            </a:r>
            <a:r>
              <a:rPr lang="mr-IN" b="1">
                <a:cs typeface="Mangal"/>
              </a:rPr>
              <a:t>небольшого </a:t>
            </a:r>
            <a:r>
              <a:rPr lang="mr-IN">
                <a:cs typeface="Mangal"/>
              </a:rPr>
              <a:t>количества информации между тасками - </a:t>
            </a:r>
            <a:r>
              <a:rPr lang="mr-IN" b="1">
                <a:cs typeface="Mangal"/>
              </a:rPr>
              <a:t>глобальные переменные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r>
              <a:rPr lang="mr-IN" b="1">
                <a:cs typeface="Mangal"/>
              </a:rPr>
              <a:t>Variables </a:t>
            </a:r>
            <a:r>
              <a:rPr lang="mr-IN">
                <a:cs typeface="Mangal"/>
              </a:rPr>
              <a:t>- это key-value хранилище данных внутри airflow + библиотечные методы для записи/чтения.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43</a:t>
            </a:fld>
            <a:endParaRPr lang="ru-RU"/>
          </a:p>
        </p:txBody>
      </p:sp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5BC73C-8FC4-2096-B262-74470954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636" y="2298020"/>
            <a:ext cx="6530443" cy="28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87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Branching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417407" cy="6189663"/>
          </a:xfrm>
        </p:spPr>
        <p:txBody>
          <a:bodyPr/>
          <a:lstStyle/>
          <a:p>
            <a:r>
              <a:rPr lang="mr-IN">
                <a:ea typeface="+mn-lt"/>
                <a:cs typeface="+mn-lt"/>
              </a:rPr>
              <a:t>Аналог </a:t>
            </a:r>
            <a:r>
              <a:rPr lang="mr-IN">
                <a:highlight>
                  <a:srgbClr val="C0C0C0"/>
                </a:highlight>
                <a:cs typeface="Mangal"/>
              </a:rPr>
              <a:t>If .. else</a:t>
            </a:r>
            <a:r>
              <a:rPr lang="mr-IN">
                <a:cs typeface="Mangal"/>
              </a:rPr>
              <a:t> </a:t>
            </a:r>
            <a:r>
              <a:rPr lang="mr-IN">
                <a:ea typeface="+mn-lt"/>
                <a:cs typeface="+mn-lt"/>
              </a:rPr>
              <a:t>в airflow </a:t>
            </a:r>
            <a:r>
              <a:rPr lang="mr-IN">
                <a:cs typeface="Mangal"/>
              </a:rPr>
              <a:t>- BranchPythonOperator.</a:t>
            </a:r>
            <a:endParaRPr lang="ru-RU"/>
          </a:p>
          <a:p>
            <a:r>
              <a:rPr lang="mr-IN">
                <a:cs typeface="Mangal"/>
              </a:rPr>
              <a:t>Позволяет указать функцию, которая вовзвращает название следущего оператора.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D8AB2F-C332-D002-C1CC-D54FCE12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87" y="5666884"/>
            <a:ext cx="6110320" cy="1322541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8305BE6-60CE-D8B7-7B82-EBEC1441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337" y="2198981"/>
            <a:ext cx="5191743" cy="55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60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Други фичи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673946" cy="6189663"/>
          </a:xfrm>
        </p:spPr>
        <p:txBody>
          <a:bodyPr/>
          <a:lstStyle/>
          <a:p>
            <a:r>
              <a:rPr lang="mr-IN">
                <a:cs typeface="Mangal"/>
              </a:rPr>
              <a:t>В Airflow довольное много нюансов и фишек, однако их необязательно использовать в ежедневной работе.</a:t>
            </a:r>
          </a:p>
          <a:p>
            <a:endParaRPr lang="mr-IN">
              <a:cs typeface="Mangal"/>
            </a:endParaRPr>
          </a:p>
          <a:p>
            <a:r>
              <a:rPr lang="mr-IN">
                <a:cs typeface="Mangal"/>
              </a:rPr>
              <a:t>Некоторые из них:</a:t>
            </a:r>
            <a:endParaRPr lang="ru-RU"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mr-IN" b="1">
                <a:cs typeface="Mangal"/>
              </a:rPr>
              <a:t>X-comm</a:t>
            </a:r>
            <a:r>
              <a:rPr lang="mr-IN">
                <a:cs typeface="Mangal"/>
              </a:rPr>
              <a:t>'ы для общения между тасками - похожи на variables, но </a:t>
            </a:r>
            <a:r>
              <a:rPr lang="mr-IN" b="1">
                <a:cs typeface="Mangal"/>
              </a:rPr>
              <a:t>не глобальны</a:t>
            </a:r>
          </a:p>
          <a:p>
            <a:pPr marL="457200" indent="-457200">
              <a:buAutoNum type="arabicPeriod"/>
            </a:pPr>
            <a:r>
              <a:rPr lang="mr-IN" b="1">
                <a:cs typeface="Mangal"/>
              </a:rPr>
              <a:t>Сенсоры  </a:t>
            </a:r>
            <a:r>
              <a:rPr lang="mr-IN">
                <a:cs typeface="Mangal"/>
              </a:rPr>
              <a:t>- операторы, ождающие наступления события, например записи в БД, появления файла и тд</a:t>
            </a:r>
            <a:endParaRPr lang="mr-IN"/>
          </a:p>
          <a:p>
            <a:pPr marL="457200" indent="-457200">
              <a:buAutoNum type="arabicPeriod"/>
            </a:pPr>
            <a:r>
              <a:rPr lang="mr-IN">
                <a:cs typeface="Mangal"/>
              </a:rPr>
              <a:t>SLA по времени работы с алертингом.</a:t>
            </a:r>
          </a:p>
          <a:p>
            <a:pPr marL="457200" indent="-457200">
              <a:buAutoNum type="arabicPeriod"/>
            </a:pPr>
            <a:r>
              <a:rPr lang="mr-IN">
                <a:cs typeface="Mangal"/>
              </a:rPr>
              <a:t>SubDags - позволяет группировать операторы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7B1DBE-531D-F452-4E0E-8BEF3784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650" y="4002575"/>
            <a:ext cx="6151697" cy="18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ETL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mr-IN">
                <a:latin typeface="Arial"/>
                <a:ea typeface="+mn-lt"/>
                <a:cs typeface="+mn-lt"/>
              </a:rPr>
              <a:t>Автоматизированную обработку данных мы уже знаем под называнием ETL-процесс.</a:t>
            </a:r>
            <a:endParaRPr lang="ru-RU">
              <a:latin typeface="Arial"/>
              <a:ea typeface="+mn-lt"/>
              <a:cs typeface="+mn-lt"/>
            </a:endParaRPr>
          </a:p>
          <a:p>
            <a:r>
              <a:rPr lang="mr-IN">
                <a:latin typeface="Arial"/>
                <a:cs typeface="Mangal"/>
              </a:rPr>
              <a:t>В </a:t>
            </a:r>
            <a:r>
              <a:rPr lang="mr-IN" err="1">
                <a:latin typeface="Arial"/>
                <a:cs typeface="Mangal"/>
              </a:rPr>
              <a:t>него</a:t>
            </a:r>
            <a:r>
              <a:rPr lang="mr-IN">
                <a:latin typeface="Arial"/>
                <a:cs typeface="Mangal"/>
              </a:rPr>
              <a:t> </a:t>
            </a:r>
            <a:r>
              <a:rPr lang="mr-IN" err="1">
                <a:latin typeface="Arial"/>
                <a:cs typeface="Mangal"/>
              </a:rPr>
              <a:t>входят</a:t>
            </a:r>
            <a:r>
              <a:rPr lang="mr-IN">
                <a:latin typeface="Arial"/>
                <a:cs typeface="Mangal"/>
              </a:rPr>
              <a:t> </a:t>
            </a:r>
            <a:r>
              <a:rPr lang="mr-IN" err="1">
                <a:latin typeface="Arial"/>
                <a:cs typeface="Mangal"/>
              </a:rPr>
              <a:t>как</a:t>
            </a:r>
            <a:r>
              <a:rPr lang="mr-IN">
                <a:latin typeface="Arial"/>
                <a:cs typeface="Mangal"/>
              </a:rPr>
              <a:t> </a:t>
            </a:r>
            <a:r>
              <a:rPr lang="mr-IN" err="1">
                <a:latin typeface="Arial"/>
                <a:cs typeface="Mangal"/>
              </a:rPr>
              <a:t>выгрузка</a:t>
            </a:r>
            <a:r>
              <a:rPr lang="mr-IN">
                <a:latin typeface="Arial"/>
                <a:cs typeface="Mangal"/>
              </a:rPr>
              <a:t> </a:t>
            </a:r>
            <a:r>
              <a:rPr lang="mr-IN" err="1">
                <a:latin typeface="Arial"/>
                <a:cs typeface="Mangal"/>
              </a:rPr>
              <a:t>данных</a:t>
            </a:r>
            <a:r>
              <a:rPr lang="mr-IN">
                <a:latin typeface="Arial"/>
                <a:cs typeface="Mangal"/>
              </a:rPr>
              <a:t> </a:t>
            </a:r>
            <a:r>
              <a:rPr lang="mr-IN" err="1">
                <a:latin typeface="Arial"/>
                <a:cs typeface="Mangal"/>
              </a:rPr>
              <a:t>из</a:t>
            </a:r>
            <a:r>
              <a:rPr lang="mr-IN">
                <a:latin typeface="Arial"/>
                <a:cs typeface="Mangal"/>
              </a:rPr>
              <a:t> </a:t>
            </a:r>
            <a:r>
              <a:rPr lang="mr-IN" err="1">
                <a:latin typeface="Arial"/>
                <a:cs typeface="Mangal"/>
              </a:rPr>
              <a:t>первоисточника</a:t>
            </a:r>
            <a:r>
              <a:rPr lang="mr-IN">
                <a:latin typeface="Arial"/>
                <a:cs typeface="Mangal"/>
              </a:rPr>
              <a:t> и </a:t>
            </a:r>
            <a:r>
              <a:rPr lang="mr-IN" err="1">
                <a:latin typeface="Arial"/>
                <a:cs typeface="Mangal"/>
              </a:rPr>
              <a:t>преобразование</a:t>
            </a:r>
            <a:r>
              <a:rPr lang="mr-IN">
                <a:latin typeface="Arial"/>
                <a:cs typeface="Mangal"/>
              </a:rPr>
              <a:t> </a:t>
            </a:r>
            <a:r>
              <a:rPr lang="mr-IN" err="1">
                <a:latin typeface="Arial"/>
                <a:cs typeface="Mangal"/>
              </a:rPr>
              <a:t>данных</a:t>
            </a:r>
            <a:r>
              <a:rPr lang="mr-IN">
                <a:latin typeface="Arial"/>
                <a:cs typeface="Mangal"/>
              </a:rPr>
              <a:t> (</a:t>
            </a:r>
            <a:r>
              <a:rPr lang="mr-IN" err="1">
                <a:latin typeface="Arial"/>
                <a:cs typeface="Mangal"/>
              </a:rPr>
              <a:t>очистка</a:t>
            </a:r>
            <a:r>
              <a:rPr lang="mr-IN">
                <a:latin typeface="Arial"/>
                <a:cs typeface="Mangal"/>
              </a:rPr>
              <a:t>, </a:t>
            </a:r>
            <a:r>
              <a:rPr lang="mr-IN" err="1">
                <a:latin typeface="Arial"/>
                <a:cs typeface="Mangal"/>
              </a:rPr>
              <a:t>обогащение</a:t>
            </a:r>
            <a:r>
              <a:rPr lang="mr-IN">
                <a:latin typeface="Arial"/>
                <a:cs typeface="Mangal"/>
              </a:rPr>
              <a:t>), </a:t>
            </a:r>
            <a:r>
              <a:rPr lang="mr-IN" err="1">
                <a:latin typeface="Arial"/>
                <a:cs typeface="Mangal"/>
              </a:rPr>
              <a:t>так</a:t>
            </a:r>
            <a:r>
              <a:rPr lang="mr-IN">
                <a:latin typeface="Arial"/>
                <a:cs typeface="Mangal"/>
              </a:rPr>
              <a:t> и </a:t>
            </a:r>
            <a:r>
              <a:rPr lang="mr-IN" err="1">
                <a:latin typeface="Arial"/>
                <a:cs typeface="Mangal"/>
              </a:rPr>
              <a:t>выгрузка</a:t>
            </a:r>
            <a:r>
              <a:rPr lang="mr-IN">
                <a:latin typeface="Arial"/>
                <a:cs typeface="Mangal"/>
              </a:rPr>
              <a:t> в </a:t>
            </a:r>
            <a:r>
              <a:rPr lang="mr-IN" err="1">
                <a:latin typeface="Arial"/>
                <a:cs typeface="Mangal"/>
              </a:rPr>
              <a:t>системы</a:t>
            </a:r>
            <a:r>
              <a:rPr lang="mr-IN">
                <a:latin typeface="Arial"/>
                <a:cs typeface="Mangal"/>
              </a:rPr>
              <a:t> </a:t>
            </a:r>
            <a:r>
              <a:rPr lang="mr-IN" err="1">
                <a:latin typeface="Arial"/>
                <a:cs typeface="Mangal"/>
              </a:rPr>
              <a:t>отчетности</a:t>
            </a:r>
            <a:r>
              <a:rPr lang="mr-IN">
                <a:latin typeface="Arial"/>
                <a:cs typeface="Mangal"/>
              </a:rPr>
              <a:t>.</a:t>
            </a:r>
            <a:endParaRPr lang="mr-IN">
              <a:latin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54F0ABF-87EB-BC33-45AB-9D5FC45C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96" y="4319183"/>
            <a:ext cx="11820386" cy="35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8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Не-SQL в ETL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3681573" cy="6189663"/>
          </a:xfrm>
        </p:spPr>
        <p:txBody>
          <a:bodyPr/>
          <a:lstStyle/>
          <a:p>
            <a:r>
              <a:rPr lang="mr-IN">
                <a:cs typeface="Mangal"/>
              </a:rPr>
              <a:t>Большинство </a:t>
            </a:r>
            <a:r>
              <a:rPr lang="mr-IN" err="1">
                <a:cs typeface="Mangal"/>
              </a:rPr>
              <a:t>данных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хранится</a:t>
            </a:r>
            <a:r>
              <a:rPr lang="mr-IN">
                <a:cs typeface="Mangal"/>
              </a:rPr>
              <a:t> в БД, </a:t>
            </a:r>
            <a:r>
              <a:rPr lang="mr-IN" err="1">
                <a:cs typeface="Mangal"/>
              </a:rPr>
              <a:t>однако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написать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весь</a:t>
            </a:r>
            <a:r>
              <a:rPr lang="mr-IN">
                <a:cs typeface="Mangal"/>
              </a:rPr>
              <a:t> ETL </a:t>
            </a:r>
            <a:r>
              <a:rPr lang="mr-IN" err="1">
                <a:cs typeface="Mangal"/>
              </a:rPr>
              <a:t>на</a:t>
            </a:r>
            <a:r>
              <a:rPr lang="mr-IN">
                <a:cs typeface="Mangal"/>
              </a:rPr>
              <a:t> SQL не получится, т.к.: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Для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некоторых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данных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используются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нереляционные</a:t>
            </a:r>
            <a:r>
              <a:rPr lang="mr-IN">
                <a:cs typeface="Mangal"/>
              </a:rPr>
              <a:t> СУБД (</a:t>
            </a:r>
            <a:r>
              <a:rPr lang="mr-IN" err="1">
                <a:cs typeface="Mangal"/>
              </a:rPr>
              <a:t>NoSQL</a:t>
            </a:r>
            <a:r>
              <a:rPr lang="mr-IN">
                <a:cs typeface="Mangal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Production-базы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сильно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отличаются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аналитических</a:t>
            </a:r>
            <a:r>
              <a:rPr lang="mr-IN">
                <a:cs typeface="Mangal"/>
              </a:rPr>
              <a:t> (</a:t>
            </a:r>
            <a:r>
              <a:rPr lang="mr-IN" err="1">
                <a:cs typeface="Mangal"/>
              </a:rPr>
              <a:t>разные</a:t>
            </a:r>
            <a:r>
              <a:rPr lang="mr-IN">
                <a:cs typeface="Mangal"/>
              </a:rPr>
              <a:t> СУБД), и </a:t>
            </a:r>
            <a:r>
              <a:rPr lang="mr-IN" err="1">
                <a:cs typeface="Mangal"/>
              </a:rPr>
              <a:t>требуется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промежуточная</a:t>
            </a:r>
            <a:r>
              <a:rPr lang="mr-IN">
                <a:cs typeface="Mangal"/>
              </a:rPr>
              <a:t> </a:t>
            </a:r>
            <a:r>
              <a:rPr lang="mr-IN" b="1" err="1">
                <a:cs typeface="Mangal"/>
              </a:rPr>
              <a:t>шина</a:t>
            </a:r>
            <a:r>
              <a:rPr lang="mr-IN" b="1">
                <a:cs typeface="Mangal"/>
              </a:rPr>
              <a:t> </a:t>
            </a:r>
            <a:r>
              <a:rPr lang="mr-IN" b="1" err="1">
                <a:cs typeface="Mangal"/>
              </a:rPr>
              <a:t>данных</a:t>
            </a:r>
            <a:endParaRPr lang="mr-IN" b="1">
              <a:cs typeface="Mangal"/>
            </a:endParaRPr>
          </a:p>
          <a:p>
            <a:pPr marL="342900" indent="-342900">
              <a:buFont typeface="Arial"/>
              <a:buChar char="•"/>
            </a:pPr>
            <a:r>
              <a:rPr lang="mr-IN" err="1">
                <a:cs typeface="Mangal"/>
              </a:rPr>
              <a:t>Наличие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нестандартных</a:t>
            </a:r>
            <a:r>
              <a:rPr lang="mr-IN">
                <a:cs typeface="Mangal"/>
              </a:rPr>
              <a:t> источников (например, Rest API </a:t>
            </a:r>
            <a:r>
              <a:rPr lang="mr-IN" err="1">
                <a:cs typeface="Mangal"/>
              </a:rPr>
              <a:t>внутренних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систем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или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внешних</a:t>
            </a:r>
            <a:r>
              <a:rPr lang="mr-IN">
                <a:cs typeface="Mangal"/>
              </a:rPr>
              <a:t> сервисов)</a:t>
            </a:r>
          </a:p>
          <a:p>
            <a:pPr marL="342900" indent="-342900">
              <a:buFont typeface="Arial"/>
              <a:buChar char="•"/>
            </a:pPr>
            <a:r>
              <a:rPr lang="mr-IN">
                <a:cs typeface="Mangal"/>
              </a:rPr>
              <a:t>Ручной ввод данных через </a:t>
            </a:r>
            <a:r>
              <a:rPr lang="mr-IN" err="1">
                <a:cs typeface="Mangal"/>
              </a:rPr>
              <a:t>Excel</a:t>
            </a:r>
            <a:r>
              <a:rPr lang="mr-IN">
                <a:cs typeface="Mangal"/>
              </a:rPr>
              <a:t>/CSV </a:t>
            </a:r>
            <a:r>
              <a:rPr lang="mr-IN" err="1">
                <a:cs typeface="Mangal"/>
              </a:rPr>
              <a:t>или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внутренние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админки</a:t>
            </a:r>
            <a:endParaRPr lang="mr-IN">
              <a:cs typeface="Mang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06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Автоматизация процессов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191991" cy="6189663"/>
          </a:xfrm>
        </p:spPr>
        <p:txBody>
          <a:bodyPr/>
          <a:lstStyle/>
          <a:p>
            <a:r>
              <a:rPr lang="mr-IN" b="1" i="1" err="1">
                <a:cs typeface="Mangal"/>
              </a:rPr>
              <a:t>Self-service</a:t>
            </a:r>
            <a:r>
              <a:rPr lang="mr-IN" i="1">
                <a:cs typeface="Mangal"/>
              </a:rPr>
              <a:t> </a:t>
            </a:r>
            <a:r>
              <a:rPr lang="mr-IN" i="1" err="1">
                <a:cs typeface="Mangal"/>
              </a:rPr>
              <a:t>аналитику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через</a:t>
            </a:r>
            <a:r>
              <a:rPr lang="mr-IN" i="1">
                <a:cs typeface="Mangal"/>
              </a:rPr>
              <a:t> </a:t>
            </a:r>
            <a:r>
              <a:rPr lang="mr-IN" b="1" i="1">
                <a:cs typeface="Mangal"/>
              </a:rPr>
              <a:t>BI-</a:t>
            </a:r>
            <a:r>
              <a:rPr lang="mr-IN" b="1" i="1" err="1">
                <a:cs typeface="Mangal"/>
              </a:rPr>
              <a:t>системы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можно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считать</a:t>
            </a:r>
            <a:r>
              <a:rPr lang="mr-IN" i="1">
                <a:cs typeface="Mangal"/>
              </a:rPr>
              <a:t> </a:t>
            </a:r>
            <a:r>
              <a:rPr lang="mr-IN" i="1" err="1">
                <a:cs typeface="Mangal"/>
              </a:rPr>
              <a:t>автоматизацией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процесса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отчетности</a:t>
            </a:r>
            <a:r>
              <a:rPr lang="mr-IN" i="1">
                <a:cs typeface="Mangal"/>
              </a:rPr>
              <a:t> (</a:t>
            </a:r>
            <a:r>
              <a:rPr lang="mr-IN" i="1" err="1">
                <a:cs typeface="Mangal"/>
              </a:rPr>
              <a:t>на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самом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деле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только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частью</a:t>
            </a:r>
            <a:r>
              <a:rPr lang="mr-IN" i="1">
                <a:cs typeface="Mangal"/>
              </a:rPr>
              <a:t> </a:t>
            </a:r>
            <a:r>
              <a:rPr lang="mr-IN" i="1" err="1">
                <a:cs typeface="Mangal"/>
              </a:rPr>
              <a:t>ее</a:t>
            </a:r>
            <a:r>
              <a:rPr lang="mr-IN" i="1">
                <a:cs typeface="Mangal"/>
              </a:rPr>
              <a:t>).</a:t>
            </a:r>
          </a:p>
          <a:p>
            <a:endParaRPr lang="mr-IN">
              <a:cs typeface="Mangal"/>
            </a:endParaRPr>
          </a:p>
          <a:p>
            <a:r>
              <a:rPr lang="mr-IN" err="1">
                <a:cs typeface="Mangal"/>
              </a:rPr>
              <a:t>Однако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есть</a:t>
            </a:r>
            <a:r>
              <a:rPr lang="mr-IN">
                <a:cs typeface="Mangal"/>
              </a:rPr>
              <a:t> и </a:t>
            </a:r>
            <a:r>
              <a:rPr lang="mr-IN" err="1">
                <a:cs typeface="Mangal"/>
              </a:rPr>
              <a:t>другие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задачи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автоматизацию</a:t>
            </a:r>
            <a:r>
              <a:rPr lang="mr-IN">
                <a:cs typeface="Mangal"/>
              </a:rPr>
              <a:t>:</a:t>
            </a:r>
          </a:p>
          <a:p>
            <a:pPr marL="457200" indent="-457200">
              <a:buAutoNum type="arabicPeriod"/>
            </a:pPr>
            <a:r>
              <a:rPr lang="mr-IN" err="1">
                <a:cs typeface="Mangal"/>
              </a:rPr>
              <a:t>Рассылка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отчетов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через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почту</a:t>
            </a:r>
            <a:r>
              <a:rPr lang="mr-IN">
                <a:cs typeface="Mangal"/>
              </a:rPr>
              <a:t>/</a:t>
            </a:r>
            <a:r>
              <a:rPr lang="mr-IN" err="1">
                <a:cs typeface="Mangal"/>
              </a:rPr>
              <a:t>месенджеры</a:t>
            </a:r>
            <a:endParaRPr lang="mr-IN">
              <a:cs typeface="Mangal"/>
            </a:endParaRPr>
          </a:p>
          <a:p>
            <a:pPr marL="457200" indent="-457200">
              <a:buAutoNum type="arabicPeriod"/>
            </a:pPr>
            <a:r>
              <a:rPr lang="mr-IN" err="1">
                <a:cs typeface="Mangal"/>
              </a:rPr>
              <a:t>Триггеринг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Алертинг</a:t>
            </a:r>
            <a:endParaRPr lang="mr-IN">
              <a:cs typeface="Mangal"/>
            </a:endParaRPr>
          </a:p>
          <a:p>
            <a:pPr marL="457200" indent="-457200">
              <a:buAutoNum type="arabicPeriod"/>
            </a:pPr>
            <a:r>
              <a:rPr lang="mr-IN" err="1">
                <a:cs typeface="Mangal"/>
              </a:rPr>
              <a:t>Автоматизация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ревью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задач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код</a:t>
            </a:r>
            <a:r>
              <a:rPr lang="mr-IN">
                <a:cs typeface="Mangal"/>
              </a:rPr>
              <a:t> - </a:t>
            </a:r>
            <a:r>
              <a:rPr lang="mr-IN" err="1">
                <a:cs typeface="Mangal"/>
              </a:rPr>
              <a:t>как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автоматического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так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экспертной</a:t>
            </a:r>
            <a:endParaRPr lang="mr-IN">
              <a:cs typeface="Mangal"/>
            </a:endParaRPr>
          </a:p>
          <a:p>
            <a:pPr marL="457200" indent="-457200">
              <a:buAutoNum type="arabicPeriod"/>
            </a:pPr>
            <a:r>
              <a:rPr lang="mr-IN">
                <a:cs typeface="Mangal"/>
              </a:rPr>
              <a:t>Клиентские коммуникации (</a:t>
            </a:r>
            <a:r>
              <a:rPr lang="mr-IN" err="1">
                <a:cs typeface="Mangal"/>
              </a:rPr>
              <a:t>пуши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email</a:t>
            </a:r>
            <a:r>
              <a:rPr lang="mr-IN">
                <a:cs typeface="Mangal"/>
              </a:rPr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1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простой задачи автоматизации №1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099023" y="4827045"/>
            <a:ext cx="4124272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Применение бизнес-логики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49533" y="4827052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Выделить сегмент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1450875" y="4827052"/>
            <a:ext cx="4132546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Оценка эффективности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6156642" y="6273078"/>
            <a:ext cx="406634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ea typeface="+mn-lt"/>
                <a:cs typeface="+mn-lt"/>
              </a:rPr>
              <a:t>Использование API</a:t>
            </a:r>
            <a:endParaRPr lang="ru-RU">
              <a:solidFill>
                <a:schemeClr val="tx1"/>
              </a:solidFill>
            </a:endParaRPr>
          </a:p>
          <a:p>
            <a:pPr algn="ctr"/>
            <a:r>
              <a:rPr lang="ru-RU" sz="2400">
                <a:solidFill>
                  <a:schemeClr val="tx1"/>
                </a:solidFill>
                <a:ea typeface="+mn-lt"/>
                <a:cs typeface="+mn-lt"/>
              </a:rPr>
              <a:t>маркетинговой платформы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149533" y="6256535"/>
            <a:ext cx="3519487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</a:rPr>
              <a:t>Найти пользователей через SQL</a:t>
            </a:r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459150" y="6256535"/>
            <a:ext cx="4124272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Построение </a:t>
            </a:r>
            <a:r>
              <a:rPr lang="ru-RU" sz="2400" err="1">
                <a:solidFill>
                  <a:schemeClr val="tx1"/>
                </a:solidFill>
                <a:cs typeface="Arial"/>
              </a:rPr>
              <a:t>дашборда</a:t>
            </a:r>
            <a:endParaRPr lang="ru-RU" err="1"/>
          </a:p>
        </p:txBody>
      </p:sp>
      <p:cxnSp>
        <p:nvCxnSpPr>
          <p:cNvPr id="31" name="Прямая со стрелкой 30"/>
          <p:cNvCxnSpPr/>
          <p:nvPr/>
        </p:nvCxnSpPr>
        <p:spPr>
          <a:xfrm flipV="1">
            <a:off x="4666211" y="5259755"/>
            <a:ext cx="148739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10206528" y="5243165"/>
            <a:ext cx="1263960" cy="16562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4666211" y="6690999"/>
            <a:ext cx="1487395" cy="82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10231402" y="6682721"/>
            <a:ext cx="1214306" cy="8278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EAD3843D-ADCC-9B88-B213-D7341181DB47}"/>
              </a:ext>
            </a:extLst>
          </p:cNvPr>
          <p:cNvSpPr txBox="1">
            <a:spLocks/>
          </p:cNvSpPr>
          <p:nvPr/>
        </p:nvSpPr>
        <p:spPr>
          <a:xfrm>
            <a:off x="1081088" y="2298700"/>
            <a:ext cx="13640196" cy="20835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cs typeface="Mangal"/>
              </a:rPr>
              <a:t>Рассмотрим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простой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пример</a:t>
            </a:r>
            <a:r>
              <a:rPr lang="mr-IN">
                <a:cs typeface="Mangal"/>
              </a:rPr>
              <a:t> - </a:t>
            </a:r>
            <a:r>
              <a:rPr lang="mr-IN" err="1">
                <a:cs typeface="Mangal"/>
              </a:rPr>
              <a:t>отправка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коммуникацию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клиентам</a:t>
            </a:r>
            <a:r>
              <a:rPr lang="mr-IN">
                <a:cs typeface="Mangal"/>
              </a:rPr>
              <a:t> о </a:t>
            </a:r>
            <a:r>
              <a:rPr lang="mr-IN" err="1">
                <a:cs typeface="Mangal"/>
              </a:rPr>
              <a:t>скидке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вторую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покупку</a:t>
            </a:r>
            <a:r>
              <a:rPr lang="mr-IN">
                <a:cs typeface="Mangal"/>
              </a:rPr>
              <a:t>.</a:t>
            </a:r>
          </a:p>
          <a:p>
            <a:r>
              <a:rPr lang="mr-IN">
                <a:cs typeface="Mangal"/>
              </a:rPr>
              <a:t>В </a:t>
            </a:r>
            <a:r>
              <a:rPr lang="mr-IN" err="1">
                <a:cs typeface="Mangal"/>
              </a:rPr>
              <a:t>нем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используется</a:t>
            </a:r>
            <a:r>
              <a:rPr lang="mr-IN">
                <a:cs typeface="Mangal"/>
              </a:rPr>
              <a:t> 3 </a:t>
            </a:r>
            <a:r>
              <a:rPr lang="mr-IN" err="1">
                <a:cs typeface="Mangal"/>
              </a:rPr>
              <a:t>шага</a:t>
            </a:r>
            <a:r>
              <a:rPr lang="mr-IN">
                <a:cs typeface="Mangal"/>
              </a:rPr>
              <a:t>, </a:t>
            </a:r>
            <a:r>
              <a:rPr lang="mr-IN" err="1">
                <a:cs typeface="Mangal"/>
              </a:rPr>
              <a:t>которые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скорее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всего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придется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решать</a:t>
            </a:r>
            <a:r>
              <a:rPr lang="mr-IN">
                <a:cs typeface="Mangal"/>
              </a:rPr>
              <a:t> с </a:t>
            </a:r>
            <a:r>
              <a:rPr lang="mr-IN" err="1">
                <a:cs typeface="Mangal"/>
              </a:rPr>
              <a:t>помощью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разных</a:t>
            </a:r>
            <a:r>
              <a:rPr lang="mr-IN">
                <a:cs typeface="Mangal"/>
              </a:rPr>
              <a:t> ЯП </a:t>
            </a:r>
            <a:r>
              <a:rPr lang="mr-IN" err="1">
                <a:cs typeface="Mangal"/>
              </a:rPr>
              <a:t>или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инструментов</a:t>
            </a:r>
            <a:r>
              <a:rPr lang="mr-IN">
                <a:cs typeface="Mang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56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Пример простой задачи автоматизации №2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649821" y="5425406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А/В-тест</a:t>
            </a: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670975" y="7304082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Запись метаданных в </a:t>
            </a:r>
            <a:r>
              <a:rPr lang="ru-RU" sz="2400" err="1">
                <a:solidFill>
                  <a:schemeClr val="tx1"/>
                </a:solidFill>
                <a:cs typeface="Arial"/>
              </a:rPr>
              <a:t>админку</a:t>
            </a:r>
            <a:r>
              <a:rPr lang="ru-RU" sz="2400">
                <a:solidFill>
                  <a:schemeClr val="tx1"/>
                </a:solidFill>
                <a:cs typeface="Arial"/>
              </a:rPr>
              <a:t> А/В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803278" y="7304082"/>
            <a:ext cx="3519487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Запись сплита в БД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585750" y="7304082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</a:rPr>
              <a:t>Обновление </a:t>
            </a:r>
            <a:r>
              <a:rPr lang="ru-RU" sz="2400" err="1">
                <a:solidFill>
                  <a:schemeClr val="tx1"/>
                </a:solidFill>
              </a:rPr>
              <a:t>дашборда</a:t>
            </a:r>
            <a:endParaRPr lang="ru-RU" sz="2400" err="1">
              <a:solidFill>
                <a:schemeClr val="tx1"/>
              </a:solidFill>
              <a:cs typeface="Arial"/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4568181" y="6247757"/>
            <a:ext cx="7776611" cy="1039848"/>
            <a:chOff x="2856555" y="3121051"/>
            <a:chExt cx="7776611" cy="1039848"/>
          </a:xfrm>
        </p:grpSpPr>
        <p:cxnSp>
          <p:nvCxnSpPr>
            <p:cNvPr id="13" name="Прямая со стрелкой 12"/>
            <p:cNvCxnSpPr/>
            <p:nvPr/>
          </p:nvCxnSpPr>
          <p:spPr>
            <a:xfrm>
              <a:off x="2856555" y="3674225"/>
              <a:ext cx="77766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6702845" y="3121051"/>
              <a:ext cx="0" cy="10398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/>
            <p:nvPr/>
          </p:nvCxnSpPr>
          <p:spPr>
            <a:xfrm>
              <a:off x="2863876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>
              <a:off x="10631362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01FC528-EAC2-AA12-C052-66776A5B7D6E}"/>
              </a:ext>
            </a:extLst>
          </p:cNvPr>
          <p:cNvSpPr txBox="1">
            <a:spLocks/>
          </p:cNvSpPr>
          <p:nvPr/>
        </p:nvSpPr>
        <p:spPr>
          <a:xfrm>
            <a:off x="1081088" y="2298700"/>
            <a:ext cx="13640196" cy="20835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mr-IN" err="1">
                <a:cs typeface="Mangal"/>
              </a:rPr>
              <a:t>Еще</a:t>
            </a:r>
            <a:r>
              <a:rPr lang="mr-IN">
                <a:cs typeface="Mangal"/>
              </a:rPr>
              <a:t> </a:t>
            </a:r>
            <a:r>
              <a:rPr lang="mr-IN" err="1">
                <a:cs typeface="Mangal"/>
              </a:rPr>
              <a:t>один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пример</a:t>
            </a:r>
            <a:r>
              <a:rPr lang="mr-IN">
                <a:cs typeface="Mangal"/>
              </a:rPr>
              <a:t> - </a:t>
            </a:r>
            <a:r>
              <a:rPr lang="mr-IN" err="1">
                <a:cs typeface="Mangal"/>
              </a:rPr>
              <a:t>проведение</a:t>
            </a:r>
            <a:r>
              <a:rPr lang="mr-IN">
                <a:cs typeface="Mangal"/>
              </a:rPr>
              <a:t> А/В-</a:t>
            </a:r>
            <a:r>
              <a:rPr lang="mr-IN" err="1">
                <a:cs typeface="Mangal"/>
              </a:rPr>
              <a:t>теста</a:t>
            </a:r>
            <a:r>
              <a:rPr lang="mr-IN">
                <a:cs typeface="Mangal"/>
              </a:rPr>
              <a:t>.</a:t>
            </a:r>
          </a:p>
          <a:p>
            <a:r>
              <a:rPr lang="mr-IN">
                <a:cs typeface="Mangal"/>
              </a:rPr>
              <a:t>В </a:t>
            </a:r>
            <a:r>
              <a:rPr lang="mr-IN" err="1">
                <a:cs typeface="Mangal"/>
              </a:rPr>
              <a:t>нем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мы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сплитуем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пользователей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на</a:t>
            </a:r>
            <a:r>
              <a:rPr lang="mr-IN">
                <a:cs typeface="Mangal"/>
              </a:rPr>
              <a:t> 2 </a:t>
            </a:r>
            <a:r>
              <a:rPr lang="mr-IN" err="1">
                <a:cs typeface="Mangal"/>
              </a:rPr>
              <a:t>варианта</a:t>
            </a:r>
            <a:r>
              <a:rPr lang="mr-IN">
                <a:cs typeface="Mangal"/>
              </a:rPr>
              <a:t> и </a:t>
            </a:r>
            <a:r>
              <a:rPr lang="mr-IN" err="1">
                <a:cs typeface="Mangal"/>
              </a:rPr>
              <a:t>показываем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разные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версии</a:t>
            </a:r>
            <a:r>
              <a:rPr lang="mr-IN">
                <a:cs typeface="Mangal"/>
              </a:rPr>
              <a:t> </a:t>
            </a:r>
            <a:r>
              <a:rPr lang="mr-IN" err="1">
                <a:cs typeface="Mangal"/>
              </a:rPr>
              <a:t>сайта</a:t>
            </a:r>
            <a:r>
              <a:rPr lang="mr-IN">
                <a:cs typeface="Mangal"/>
              </a:rPr>
              <a:t>.</a:t>
            </a:r>
          </a:p>
          <a:p>
            <a:endParaRPr lang="mr-IN">
              <a:cs typeface="Mangal"/>
            </a:endParaRPr>
          </a:p>
          <a:p>
            <a:endParaRPr lang="mr-IN"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759612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21</TotalTime>
  <Words>2023</Words>
  <Application>Microsoft Office PowerPoint</Application>
  <PresentationFormat>Произвольный</PresentationFormat>
  <Paragraphs>350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.AppleSystemUIFont</vt:lpstr>
      <vt:lpstr>Arial</vt:lpstr>
      <vt:lpstr>Arial Black</vt:lpstr>
      <vt:lpstr>Arial,Sans-Serif</vt:lpstr>
      <vt:lpstr>Calibri</vt:lpstr>
      <vt:lpstr>Мэдисон</vt:lpstr>
      <vt:lpstr>Автоматизацияа аналитики </vt:lpstr>
      <vt:lpstr>Agenda</vt:lpstr>
      <vt:lpstr>Автоматизация - одно из направлений научно-технического прогресса, … с целью освобождения человека от участия в процессах ...</vt:lpstr>
      <vt:lpstr>Мотивация</vt:lpstr>
      <vt:lpstr>ETL</vt:lpstr>
      <vt:lpstr>Не-SQL в ETL</vt:lpstr>
      <vt:lpstr>Автоматизация процессов</vt:lpstr>
      <vt:lpstr>Пример простой задачи автоматизации №1</vt:lpstr>
      <vt:lpstr>Пример простой задачи автоматизации №2 </vt:lpstr>
      <vt:lpstr>Agenda</vt:lpstr>
      <vt:lpstr>2 вида архитектур обработки данных</vt:lpstr>
      <vt:lpstr>Архитектуры для аналитических задач</vt:lpstr>
      <vt:lpstr>Agenda</vt:lpstr>
      <vt:lpstr>Scheduler </vt:lpstr>
      <vt:lpstr>CRON</vt:lpstr>
      <vt:lpstr>Crontab</vt:lpstr>
      <vt:lpstr>CRON-выражения</vt:lpstr>
      <vt:lpstr>Примеры cron-выражения</vt:lpstr>
      <vt:lpstr>Сокращения</vt:lpstr>
      <vt:lpstr>Agenda</vt:lpstr>
      <vt:lpstr>Чем плох CRON</vt:lpstr>
      <vt:lpstr>Современные планировщики</vt:lpstr>
      <vt:lpstr>Последовательность шагов</vt:lpstr>
      <vt:lpstr>DAG'и</vt:lpstr>
      <vt:lpstr>DAG</vt:lpstr>
      <vt:lpstr>Системы автоматизации</vt:lpstr>
      <vt:lpstr>Agenda</vt:lpstr>
      <vt:lpstr>Из чего соситоит airflow</vt:lpstr>
      <vt:lpstr>Интерфейс Airflow</vt:lpstr>
      <vt:lpstr>Операторы (задачи) Airflow</vt:lpstr>
      <vt:lpstr>Пример DAG'а</vt:lpstr>
      <vt:lpstr>Объявление DAG'а</vt:lpstr>
      <vt:lpstr>Агрументы DAG'а</vt:lpstr>
      <vt:lpstr>Catchup </vt:lpstr>
      <vt:lpstr>Объявление операторов</vt:lpstr>
      <vt:lpstr>Указание связи между операторами</vt:lpstr>
      <vt:lpstr>Все вместе. Простой DAG </vt:lpstr>
      <vt:lpstr>Фишки airflow</vt:lpstr>
      <vt:lpstr>Взаимодействие между задачами</vt:lpstr>
      <vt:lpstr>Templating</vt:lpstr>
      <vt:lpstr>Executors</vt:lpstr>
      <vt:lpstr>Connections</vt:lpstr>
      <vt:lpstr>Variables</vt:lpstr>
      <vt:lpstr>Branching</vt:lpstr>
      <vt:lpstr>Други фичи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Саныч</cp:lastModifiedBy>
  <cp:revision>4</cp:revision>
  <dcterms:created xsi:type="dcterms:W3CDTF">2018-08-29T11:25:32Z</dcterms:created>
  <dcterms:modified xsi:type="dcterms:W3CDTF">2023-11-19T14:02:59Z</dcterms:modified>
</cp:coreProperties>
</file>